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Default Extension="sldx" ContentType="application/vnd.openxmlformats-officedocument.presentationml.slide"/>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7" r:id="rId4"/>
    <p:sldId id="261" r:id="rId5"/>
    <p:sldId id="259" r:id="rId6"/>
    <p:sldId id="270" r:id="rId7"/>
    <p:sldId id="272" r:id="rId8"/>
    <p:sldId id="271" r:id="rId9"/>
    <p:sldId id="274" r:id="rId10"/>
    <p:sldId id="257" r:id="rId11"/>
    <p:sldId id="27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00" y="6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56B8DC-B768-49A0-AE8F-623E4DD46A23}" type="datetimeFigureOut">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B8DC-B768-49A0-AE8F-623E4DD46A23}" type="datetimeFigureOut">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B8DC-B768-49A0-AE8F-623E4DD46A23}" type="datetimeFigureOut">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56B8DC-B768-49A0-AE8F-623E4DD46A23}" type="datetimeFigureOut">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6B8DC-B768-49A0-AE8F-623E4DD46A23}" type="datetimeFigureOut">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56B8DC-B768-49A0-AE8F-623E4DD46A23}" type="datetimeFigureOut">
              <a:rPr lang="en-US" smtClean="0"/>
              <a:pPr/>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56B8DC-B768-49A0-AE8F-623E4DD46A23}" type="datetimeFigureOut">
              <a:rPr lang="en-US" smtClean="0"/>
              <a:pPr/>
              <a:t>5/12/2015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6B8DC-B768-49A0-AE8F-623E4DD46A23}" type="datetimeFigureOut">
              <a:rPr lang="en-US" smtClean="0"/>
              <a:pPr/>
              <a:t>5/12/2015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6B8DC-B768-49A0-AE8F-623E4DD46A23}" type="datetimeFigureOut">
              <a:rPr lang="en-US" smtClean="0"/>
              <a:pPr/>
              <a:t>5/12/2015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6B8DC-B768-49A0-AE8F-623E4DD46A23}" type="datetimeFigureOut">
              <a:rPr lang="en-US" smtClean="0"/>
              <a:pPr/>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6B8DC-B768-49A0-AE8F-623E4DD46A23}" type="datetimeFigureOut">
              <a:rPr lang="en-US" smtClean="0"/>
              <a:pPr/>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FDFE8-A9D5-4524-B582-A70201A26E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6B8DC-B768-49A0-AE8F-623E4DD46A23}" type="datetimeFigureOut">
              <a:rPr lang="en-US" smtClean="0"/>
              <a:pPr/>
              <a:t>5/12/2015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FDFE8-A9D5-4524-B582-A70201A26E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Office_PowerPoint_Slide1.sldx"/><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981" y="2130425"/>
            <a:ext cx="7846219" cy="1470025"/>
          </a:xfrm>
        </p:spPr>
        <p:txBody>
          <a:bodyPr>
            <a:normAutofit fontScale="90000"/>
          </a:bodyPr>
          <a:lstStyle/>
          <a:p>
            <a:pPr algn="l"/>
            <a:r>
              <a:rPr lang="sr-Latn-CS" sz="2000" b="1" dirty="0">
                <a:latin typeface="Arial" pitchFamily="34" charset="0"/>
                <a:cs typeface="Arial" pitchFamily="34" charset="0"/>
              </a:rPr>
              <a:t>UTICAJ IZMENJENOG DISTRIBUTIVNOG TARIFNOG SISTEMA OD AUGUSTA 2012 GODINE NA RAD ELEKTROENERGETSKOG SISTEMA REPUBLIKE MAKEDONIJE</a:t>
            </a:r>
            <a:r>
              <a:rPr lang="en-US" dirty="0" smtClean="0"/>
              <a:t/>
            </a:r>
            <a:br>
              <a:rPr lang="en-US" dirty="0" smtClean="0"/>
            </a:br>
            <a:endParaRPr lang="en-US" dirty="0"/>
          </a:p>
        </p:txBody>
      </p:sp>
      <p:sp>
        <p:nvSpPr>
          <p:cNvPr id="3" name="Subtitle 2"/>
          <p:cNvSpPr>
            <a:spLocks noGrp="1"/>
          </p:cNvSpPr>
          <p:nvPr>
            <p:ph type="subTitle" idx="1"/>
          </p:nvPr>
        </p:nvSpPr>
        <p:spPr>
          <a:xfrm>
            <a:off x="4860032" y="3645024"/>
            <a:ext cx="3528392" cy="1440160"/>
          </a:xfrm>
        </p:spPr>
        <p:txBody>
          <a:bodyPr>
            <a:normAutofit/>
          </a:bodyPr>
          <a:lstStyle/>
          <a:p>
            <a:r>
              <a:rPr lang="en-US" sz="1600" b="1" baseline="0" dirty="0" err="1" smtClean="0">
                <a:solidFill>
                  <a:schemeClr val="tx1"/>
                </a:solidFill>
                <a:latin typeface="Arial" pitchFamily="34" charset="0"/>
                <a:cs typeface="Arial" pitchFamily="34" charset="0"/>
              </a:rPr>
              <a:t>Autori</a:t>
            </a:r>
            <a:r>
              <a:rPr lang="en-US" sz="1600" b="1" baseline="0" dirty="0" smtClean="0">
                <a:solidFill>
                  <a:schemeClr val="tx1"/>
                </a:solidFill>
                <a:latin typeface="Arial" pitchFamily="34" charset="0"/>
                <a:cs typeface="Arial" pitchFamily="34" charset="0"/>
              </a:rPr>
              <a:t>:</a:t>
            </a:r>
          </a:p>
          <a:p>
            <a:r>
              <a:rPr lang="hr-HR" sz="1600" b="1" dirty="0">
                <a:solidFill>
                  <a:schemeClr val="tx1"/>
                </a:solidFill>
                <a:latin typeface="Arial" pitchFamily="34" charset="0"/>
                <a:cs typeface="Arial" pitchFamily="34" charset="0"/>
              </a:rPr>
              <a:t>Nikola </a:t>
            </a:r>
            <a:r>
              <a:rPr lang="hr-HR" sz="1600" b="1" dirty="0" smtClean="0">
                <a:solidFill>
                  <a:schemeClr val="tx1"/>
                </a:solidFill>
                <a:latin typeface="Arial" pitchFamily="34" charset="0"/>
                <a:cs typeface="Arial" pitchFamily="34" charset="0"/>
              </a:rPr>
              <a:t>Pangovski</a:t>
            </a:r>
            <a:r>
              <a:rPr lang="en-US" sz="1600" b="1" baseline="0" dirty="0" smtClean="0">
                <a:solidFill>
                  <a:schemeClr val="tx1"/>
                </a:solidFill>
                <a:latin typeface="Arial" pitchFamily="34" charset="0"/>
                <a:cs typeface="Arial" pitchFamily="34" charset="0"/>
              </a:rPr>
              <a:t> </a:t>
            </a:r>
          </a:p>
          <a:p>
            <a:r>
              <a:rPr lang="en-US" sz="1600" b="1" baseline="0" dirty="0" smtClean="0">
                <a:solidFill>
                  <a:schemeClr val="tx1"/>
                </a:solidFill>
                <a:latin typeface="Arial" pitchFamily="34" charset="0"/>
                <a:cs typeface="Arial" pitchFamily="34" charset="0"/>
              </a:rPr>
              <a:t> </a:t>
            </a:r>
            <a:r>
              <a:rPr lang="hr-HR" sz="1600" b="1" baseline="0" dirty="0" smtClean="0">
                <a:solidFill>
                  <a:schemeClr val="tx1"/>
                </a:solidFill>
                <a:latin typeface="Arial" pitchFamily="34" charset="0"/>
                <a:cs typeface="Arial" pitchFamily="34" charset="0"/>
              </a:rPr>
              <a:t>Nena</a:t>
            </a:r>
            <a:r>
              <a:rPr lang="sr-Latn-CS" sz="1600" b="1" baseline="0" dirty="0" smtClean="0">
                <a:solidFill>
                  <a:schemeClr val="tx1"/>
                </a:solidFill>
                <a:latin typeface="Arial" pitchFamily="34" charset="0"/>
                <a:cs typeface="Arial" pitchFamily="34" charset="0"/>
              </a:rPr>
              <a:t>d </a:t>
            </a:r>
            <a:r>
              <a:rPr lang="hr-HR" sz="1600" b="1" baseline="0" dirty="0" smtClean="0">
                <a:solidFill>
                  <a:schemeClr val="tx1"/>
                </a:solidFill>
                <a:latin typeface="Arial" pitchFamily="34" charset="0"/>
                <a:cs typeface="Arial" pitchFamily="34" charset="0"/>
              </a:rPr>
              <a:t>Jovanovs</a:t>
            </a:r>
            <a:r>
              <a:rPr lang="en-US" sz="1600" b="1" baseline="0" dirty="0" err="1" smtClean="0">
                <a:solidFill>
                  <a:schemeClr val="tx1"/>
                </a:solidFill>
                <a:latin typeface="Arial" pitchFamily="34" charset="0"/>
                <a:cs typeface="Arial" pitchFamily="34" charset="0"/>
              </a:rPr>
              <a:t>ki</a:t>
            </a:r>
            <a:endParaRPr lang="en-US" sz="1600" b="1" dirty="0" smtClean="0">
              <a:solidFill>
                <a:schemeClr val="tx1"/>
              </a:solidFill>
              <a:latin typeface="Arial" pitchFamily="34" charset="0"/>
              <a:cs typeface="Arial" pitchFamily="34" charset="0"/>
            </a:endParaRPr>
          </a:p>
          <a:p>
            <a:r>
              <a:rPr lang="en-US" sz="1600" b="1" baseline="0" dirty="0" smtClean="0">
                <a:solidFill>
                  <a:schemeClr val="tx1"/>
                </a:solidFill>
                <a:latin typeface="Arial" pitchFamily="34" charset="0"/>
                <a:cs typeface="Arial" pitchFamily="34" charset="0"/>
              </a:rPr>
              <a:t>MEPSO AD Skopje</a:t>
            </a:r>
            <a:endParaRPr lang="hr-HR" sz="1600" b="1" baseline="0" dirty="0" smtClean="0">
              <a:solidFill>
                <a:schemeClr val="tx1"/>
              </a:solidFill>
              <a:latin typeface="Arial" pitchFamily="34" charset="0"/>
              <a:cs typeface="Arial" pitchFamily="34" charset="0"/>
            </a:endParaRPr>
          </a:p>
          <a:p>
            <a:endParaRPr lang="en-US" dirty="0"/>
          </a:p>
        </p:txBody>
      </p:sp>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smtClean="0"/>
              <a:t>IV SAVJETOVANJE CG KO CIGRE</a:t>
            </a:r>
            <a:br>
              <a:rPr lang="en-US" b="1" dirty="0" smtClean="0"/>
            </a:br>
            <a:r>
              <a:rPr lang="en-US" b="1" dirty="0" err="1" smtClean="0"/>
              <a:t>Herceg</a:t>
            </a:r>
            <a:r>
              <a:rPr lang="en-US" b="1" dirty="0" smtClean="0"/>
              <a:t> Novi, 11. - 14.05.2015</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4118"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 name="Rectangle 28"/>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2" name="Rectangle 1"/>
          <p:cNvSpPr/>
          <p:nvPr/>
        </p:nvSpPr>
        <p:spPr>
          <a:xfrm>
            <a:off x="369565" y="908720"/>
            <a:ext cx="8496944" cy="3416320"/>
          </a:xfrm>
          <a:prstGeom prst="rect">
            <a:avLst/>
          </a:prstGeom>
        </p:spPr>
        <p:txBody>
          <a:bodyPr wrap="square">
            <a:spAutoFit/>
          </a:bodyPr>
          <a:lstStyle/>
          <a:p>
            <a:endParaRPr lang="vi-VN" dirty="0"/>
          </a:p>
          <a:p>
            <a:r>
              <a:rPr lang="vi-VN" dirty="0"/>
              <a:t>1.       Pored smanjenja upotrebljene tercijarne rezerve od 13 do 16 časova, da li je bilo još uticaja na balansiranje sistema (smanjenje/povećanje ukupne upotrebljene sistemske rezerve  ili sl</a:t>
            </a:r>
            <a:r>
              <a:rPr lang="vi-VN" dirty="0" smtClean="0"/>
              <a:t>.)?</a:t>
            </a:r>
            <a:endParaRPr lang="en-US" dirty="0" smtClean="0"/>
          </a:p>
          <a:p>
            <a:endParaRPr lang="en-US" dirty="0" smtClean="0"/>
          </a:p>
          <a:p>
            <a:r>
              <a:rPr lang="en-US" sz="1400" dirty="0" smtClean="0"/>
              <a:t>	</a:t>
            </a:r>
            <a:r>
              <a:rPr lang="sr-Latn-CS" sz="1400" dirty="0">
                <a:latin typeface="Arial" panose="020B0604020202020204" pitchFamily="34" charset="0"/>
                <a:cs typeface="Arial" panose="020B0604020202020204" pitchFamily="34" charset="0"/>
              </a:rPr>
              <a:t>Promenom tarifnog sistema smanjena je upotreba operativne rezerve u snazi a posebno  tercijalne regulacije u periodu 13-16 sati, kde promena snage iz 13 sat u 14 sat znala biti i do 300 MW pre promene tarivnog sistema. Sada ova promena snage je smanjena do negde 150 MW</a:t>
            </a:r>
            <a:r>
              <a:rPr lang="sr-Latn-CS" sz="1400" dirty="0" smtClean="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 </a:t>
            </a:r>
          </a:p>
          <a:p>
            <a:r>
              <a:rPr lang="en-US" sz="1400" dirty="0" smtClean="0">
                <a:latin typeface="Arial" panose="020B0604020202020204" pitchFamily="34" charset="0"/>
                <a:cs typeface="Arial" panose="020B0604020202020204" pitchFamily="34" charset="0"/>
              </a:rPr>
              <a:t>  	</a:t>
            </a:r>
            <a:r>
              <a:rPr lang="sr-Latn-CS" sz="1400" dirty="0" smtClean="0">
                <a:latin typeface="Arial" panose="020B0604020202020204" pitchFamily="34" charset="0"/>
                <a:cs typeface="Arial" panose="020B0604020202020204" pitchFamily="34" charset="0"/>
              </a:rPr>
              <a:t>U </a:t>
            </a:r>
            <a:r>
              <a:rPr lang="sr-Latn-CS" sz="1400" dirty="0">
                <a:latin typeface="Arial" panose="020B0604020202020204" pitchFamily="34" charset="0"/>
                <a:cs typeface="Arial" panose="020B0604020202020204" pitchFamily="34" charset="0"/>
              </a:rPr>
              <a:t>sadašnjoj fazi otvaranja tržišta, regulirani proizvođač (ELEM) je odgovoran  za pružanje svih sistemskih usluga utvrđenim u planu za sistemske usluge MEPSO-a i za to dobija adekvatnu nadohnadu</a:t>
            </a:r>
            <a:r>
              <a:rPr lang="sr-Latn-CS" sz="1400" dirty="0" smtClean="0">
                <a:latin typeface="Arial" panose="020B0604020202020204" pitchFamily="34" charset="0"/>
                <a:cs typeface="Arial" panose="020B0604020202020204" pitchFamily="34" charset="0"/>
              </a:rPr>
              <a:t>.</a:t>
            </a:r>
            <a:endParaRPr lang="en-US" sz="1400" dirty="0" smtClean="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Ukoliko</a:t>
            </a:r>
            <a:r>
              <a:rPr lang="en-US" sz="1400" dirty="0" smtClean="0">
                <a:latin typeface="Arial" panose="020B0604020202020204" pitchFamily="34" charset="0"/>
                <a:cs typeface="Arial" panose="020B0604020202020204" pitchFamily="34" charset="0"/>
              </a:rPr>
              <a:t> bi se ta </a:t>
            </a:r>
            <a:r>
              <a:rPr lang="en-US" sz="1400" dirty="0" err="1" smtClean="0">
                <a:latin typeface="Arial" panose="020B0604020202020204" pitchFamily="34" charset="0"/>
                <a:cs typeface="Arial" panose="020B0604020202020204" pitchFamily="34" charset="0"/>
              </a:rPr>
              <a:t>razlika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energije</a:t>
            </a:r>
            <a:r>
              <a:rPr lang="en-US" sz="1400" dirty="0" smtClean="0">
                <a:latin typeface="Arial" panose="020B0604020202020204" pitchFamily="34" charset="0"/>
                <a:cs typeface="Arial" panose="020B0604020202020204" pitchFamily="34" charset="0"/>
              </a:rPr>
              <a:t> pre/</a:t>
            </a:r>
            <a:r>
              <a:rPr lang="en-US" sz="1400" dirty="0" err="1" smtClean="0">
                <a:latin typeface="Arial" panose="020B0604020202020204" pitchFamily="34" charset="0"/>
                <a:cs typeface="Arial" panose="020B0604020202020204" pitchFamily="34" charset="0"/>
              </a:rPr>
              <a:t>nakon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promene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tarifnog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sistema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kupovala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po</a:t>
            </a:r>
            <a:r>
              <a:rPr lang="en-US" sz="1400" dirty="0" smtClean="0">
                <a:latin typeface="Arial" panose="020B0604020202020204" pitchFamily="34" charset="0"/>
                <a:cs typeface="Arial" panose="020B0604020202020204" pitchFamily="34" charset="0"/>
              </a:rPr>
              <a:t> </a:t>
            </a:r>
            <a:r>
              <a:rPr lang="sr-Latn-ME" sz="1400" dirty="0" smtClean="0">
                <a:latin typeface="Arial" panose="020B0604020202020204" pitchFamily="34" charset="0"/>
                <a:cs typeface="Arial" panose="020B0604020202020204" pitchFamily="34" charset="0"/>
              </a:rPr>
              <a:t>cen</a:t>
            </a:r>
            <a:r>
              <a:rPr lang="en-US" sz="1400" dirty="0" err="1" smtClean="0">
                <a:latin typeface="Arial" panose="020B0604020202020204" pitchFamily="34" charset="0"/>
                <a:cs typeface="Arial" panose="020B0604020202020204" pitchFamily="34" charset="0"/>
              </a:rPr>
              <a:t>i</a:t>
            </a:r>
            <a:r>
              <a:rPr lang="sr-Latn-ME" sz="1400" dirty="0" smtClean="0">
                <a:latin typeface="Arial" panose="020B0604020202020204" pitchFamily="34" charset="0"/>
                <a:cs typeface="Arial" panose="020B0604020202020204" pitchFamily="34" charset="0"/>
              </a:rPr>
              <a:t> </a:t>
            </a:r>
            <a:r>
              <a:rPr lang="sr-Latn-ME" sz="1400" dirty="0">
                <a:latin typeface="Arial" panose="020B0604020202020204" pitchFamily="34" charset="0"/>
                <a:cs typeface="Arial" panose="020B0604020202020204" pitchFamily="34" charset="0"/>
              </a:rPr>
              <a:t>električne energije </a:t>
            </a:r>
            <a:r>
              <a:rPr lang="en-US" sz="1400" dirty="0" smtClean="0">
                <a:latin typeface="Arial" panose="020B0604020202020204" pitchFamily="34" charset="0"/>
                <a:cs typeface="Arial" panose="020B0604020202020204" pitchFamily="34" charset="0"/>
              </a:rPr>
              <a:t> </a:t>
            </a:r>
            <a:r>
              <a:rPr lang="sr-Latn-ME" sz="1400" dirty="0" smtClean="0">
                <a:latin typeface="Arial" panose="020B0604020202020204" pitchFamily="34" charset="0"/>
                <a:cs typeface="Arial" panose="020B0604020202020204" pitchFamily="34" charset="0"/>
              </a:rPr>
              <a:t>na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burzi</a:t>
            </a:r>
            <a:r>
              <a:rPr lang="sr-Latn-ME" sz="1400" dirty="0" smtClean="0">
                <a:latin typeface="Arial" panose="020B0604020202020204" pitchFamily="34" charset="0"/>
                <a:cs typeface="Arial" panose="020B0604020202020204" pitchFamily="34" charset="0"/>
              </a:rPr>
              <a:t> </a:t>
            </a:r>
            <a:r>
              <a:rPr lang="sr-Latn-CS" sz="1400" dirty="0" smtClean="0">
                <a:latin typeface="Arial" panose="020B0604020202020204" pitchFamily="34" charset="0"/>
                <a:cs typeface="Arial" panose="020B0604020202020204" pitchFamily="34" charset="0"/>
              </a:rPr>
              <a:t>HUPX-Mađarska, </a:t>
            </a:r>
            <a:r>
              <a:rPr lang="sr-Latn-ME" sz="1400" dirty="0">
                <a:latin typeface="Arial" panose="020B0604020202020204" pitchFamily="34" charset="0"/>
                <a:cs typeface="Arial" panose="020B0604020202020204" pitchFamily="34" charset="0"/>
              </a:rPr>
              <a:t>onda iz Tabele I se vidi da </a:t>
            </a:r>
            <a:r>
              <a:rPr lang="en-US" sz="1400" dirty="0" smtClean="0">
                <a:latin typeface="Arial" panose="020B0604020202020204" pitchFamily="34" charset="0"/>
                <a:cs typeface="Arial" panose="020B0604020202020204" pitchFamily="34" charset="0"/>
              </a:rPr>
              <a:t>bi </a:t>
            </a:r>
            <a:r>
              <a:rPr lang="sr-Latn-ME" sz="1400" dirty="0" smtClean="0">
                <a:latin typeface="Arial" panose="020B0604020202020204" pitchFamily="34" charset="0"/>
                <a:cs typeface="Arial" panose="020B0604020202020204" pitchFamily="34" charset="0"/>
              </a:rPr>
              <a:t>nabavna </a:t>
            </a:r>
            <a:r>
              <a:rPr lang="sr-Latn-ME" sz="1400" dirty="0">
                <a:latin typeface="Arial" panose="020B0604020202020204" pitchFamily="34" charset="0"/>
                <a:cs typeface="Arial" panose="020B0604020202020204" pitchFamily="34" charset="0"/>
              </a:rPr>
              <a:t>vrednost razlike energije u zimskim mesecima </a:t>
            </a:r>
            <a:r>
              <a:rPr lang="en-US" sz="1400" dirty="0" err="1" smtClean="0">
                <a:latin typeface="Arial" panose="020B0604020202020204" pitchFamily="34" charset="0"/>
                <a:cs typeface="Arial" panose="020B0604020202020204" pitchFamily="34" charset="0"/>
              </a:rPr>
              <a:t>bila</a:t>
            </a:r>
            <a:r>
              <a:rPr lang="en-US" sz="1400" dirty="0" smtClean="0">
                <a:latin typeface="Arial" panose="020B0604020202020204" pitchFamily="34" charset="0"/>
                <a:cs typeface="Arial" panose="020B0604020202020204" pitchFamily="34" charset="0"/>
              </a:rPr>
              <a:t> </a:t>
            </a:r>
            <a:r>
              <a:rPr lang="sr-Latn-ME" sz="1400" dirty="0" smtClean="0">
                <a:latin typeface="Arial" panose="020B0604020202020204" pitchFamily="34" charset="0"/>
                <a:cs typeface="Arial" panose="020B0604020202020204" pitchFamily="34" charset="0"/>
              </a:rPr>
              <a:t>znatno </a:t>
            </a:r>
            <a:r>
              <a:rPr lang="sr-Latn-ME" sz="1400" dirty="0">
                <a:latin typeface="Arial" panose="020B0604020202020204" pitchFamily="34" charset="0"/>
                <a:cs typeface="Arial" panose="020B0604020202020204" pitchFamily="34" charset="0"/>
              </a:rPr>
              <a:t>veča nego </a:t>
            </a:r>
            <a:r>
              <a:rPr lang="sr-Latn-ME" sz="1400" dirty="0" smtClean="0">
                <a:latin typeface="Arial" panose="020B0604020202020204" pitchFamily="34" charset="0"/>
                <a:cs typeface="Arial" panose="020B0604020202020204" pitchFamily="34" charset="0"/>
              </a:rPr>
              <a:t>sada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dok</a:t>
            </a:r>
            <a:r>
              <a:rPr lang="en-US" sz="1400" dirty="0" smtClean="0">
                <a:latin typeface="Arial" panose="020B0604020202020204" pitchFamily="34" charset="0"/>
                <a:cs typeface="Arial" panose="020B0604020202020204" pitchFamily="34" charset="0"/>
              </a:rPr>
              <a:t> u </a:t>
            </a:r>
            <a:r>
              <a:rPr lang="en-US" sz="1400" dirty="0" err="1" smtClean="0">
                <a:latin typeface="Arial" panose="020B0604020202020204" pitchFamily="34" charset="0"/>
                <a:cs typeface="Arial" panose="020B0604020202020204" pitchFamily="34" charset="0"/>
              </a:rPr>
              <a:t>drugim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periodima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godine</a:t>
            </a:r>
            <a:r>
              <a:rPr lang="en-US" sz="1400" dirty="0" smtClean="0">
                <a:latin typeface="Arial" panose="020B0604020202020204" pitchFamily="34" charset="0"/>
                <a:cs typeface="Arial" panose="020B0604020202020204" pitchFamily="34" charset="0"/>
              </a:rPr>
              <a:t> ne </a:t>
            </a:r>
            <a:r>
              <a:rPr lang="en-US" sz="1400" dirty="0" err="1" smtClean="0">
                <a:latin typeface="Arial" panose="020B0604020202020204" pitchFamily="34" charset="0"/>
                <a:cs typeface="Arial" panose="020B0604020202020204" pitchFamily="34" charset="0"/>
              </a:rPr>
              <a:t>dolazi</a:t>
            </a:r>
            <a:r>
              <a:rPr lang="en-US" sz="1400" dirty="0" smtClean="0">
                <a:latin typeface="Arial" panose="020B0604020202020204" pitchFamily="34" charset="0"/>
                <a:cs typeface="Arial" panose="020B0604020202020204" pitchFamily="34" charset="0"/>
              </a:rPr>
              <a:t> do </a:t>
            </a:r>
            <a:r>
              <a:rPr lang="en-US" sz="1400" dirty="0" err="1" smtClean="0">
                <a:latin typeface="Arial" panose="020B0604020202020204" pitchFamily="34" charset="0"/>
                <a:cs typeface="Arial" panose="020B0604020202020204" pitchFamily="34" charset="0"/>
              </a:rPr>
              <a:t>velike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razlike</a:t>
            </a:r>
            <a:r>
              <a:rPr lang="en-US" sz="1400" dirty="0" smtClean="0">
                <a:latin typeface="Arial" panose="020B0604020202020204" pitchFamily="34" charset="0"/>
                <a:cs typeface="Arial" panose="020B0604020202020204" pitchFamily="34" charset="0"/>
              </a:rPr>
              <a:t> u </a:t>
            </a:r>
            <a:r>
              <a:rPr lang="en-US" sz="1400" dirty="0" err="1" smtClean="0">
                <a:latin typeface="Arial" panose="020B0604020202020204" pitchFamily="34" charset="0"/>
                <a:cs typeface="Arial" panose="020B0604020202020204" pitchFamily="34" charset="0"/>
              </a:rPr>
              <a:t>ceni</a:t>
            </a:r>
            <a:r>
              <a:rPr lang="en-US" sz="1400" dirty="0" smtClean="0">
                <a:latin typeface="Arial" panose="020B0604020202020204" pitchFamily="34" charset="0"/>
                <a:cs typeface="Arial" panose="020B0604020202020204" pitchFamily="34" charset="0"/>
              </a:rPr>
              <a:t>.</a:t>
            </a:r>
          </a:p>
          <a:p>
            <a:r>
              <a:rPr lang="en-US" sz="1400" dirty="0" smtClean="0">
                <a:latin typeface="Arial" panose="020B0604020202020204" pitchFamily="34" charset="0"/>
                <a:cs typeface="Arial" panose="020B0604020202020204" pitchFamily="34" charset="0"/>
              </a:rPr>
              <a:t> 	</a:t>
            </a:r>
            <a:endParaRPr lang="vi-VN"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4118"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 name="Rectangle 28"/>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2" name="Rectangle 1"/>
          <p:cNvSpPr/>
          <p:nvPr/>
        </p:nvSpPr>
        <p:spPr>
          <a:xfrm>
            <a:off x="369565" y="908720"/>
            <a:ext cx="8496944" cy="1138773"/>
          </a:xfrm>
          <a:prstGeom prst="rect">
            <a:avLst/>
          </a:prstGeom>
        </p:spPr>
        <p:txBody>
          <a:bodyPr wrap="square">
            <a:spAutoFit/>
          </a:bodyPr>
          <a:lstStyle/>
          <a:p>
            <a:endParaRPr lang="vi-VN" sz="1400" dirty="0"/>
          </a:p>
          <a:p>
            <a:r>
              <a:rPr lang="en-US" dirty="0" smtClean="0">
                <a:latin typeface="Arial" panose="020B0604020202020204" pitchFamily="34" charset="0"/>
                <a:cs typeface="Arial" panose="020B0604020202020204" pitchFamily="34" charset="0"/>
              </a:rPr>
              <a:t>2. </a:t>
            </a:r>
            <a:r>
              <a:rPr lang="vi-VN" dirty="0" smtClean="0">
                <a:latin typeface="Arial" panose="020B0604020202020204" pitchFamily="34" charset="0"/>
                <a:cs typeface="Arial" panose="020B0604020202020204" pitchFamily="34" charset="0"/>
              </a:rPr>
              <a:t>Da </a:t>
            </a:r>
            <a:r>
              <a:rPr lang="vi-VN" dirty="0">
                <a:latin typeface="Arial" panose="020B0604020202020204" pitchFamily="34" charset="0"/>
                <a:cs typeface="Arial" panose="020B0604020202020204" pitchFamily="34" charset="0"/>
              </a:rPr>
              <a:t>li je, po saznanju autora, od strane države ponuđen mehanizam otklanjanja finansijskog udara na krajnjeg potrošača (programi za </a:t>
            </a:r>
            <a:r>
              <a:rPr lang="vi-VN" dirty="0" smtClean="0">
                <a:latin typeface="Arial" panose="020B0604020202020204" pitchFamily="34" charset="0"/>
                <a:cs typeface="Arial" panose="020B0604020202020204" pitchFamily="34" charset="0"/>
              </a:rPr>
              <a:t>pov</a:t>
            </a:r>
            <a:r>
              <a:rPr lang="en-US" dirty="0" smtClean="0">
                <a:latin typeface="Arial" panose="020B0604020202020204" pitchFamily="34" charset="0"/>
                <a:cs typeface="Arial" panose="020B0604020202020204" pitchFamily="34" charset="0"/>
              </a:rPr>
              <a:t>e</a:t>
            </a:r>
            <a:r>
              <a:rPr lang="vi-VN" dirty="0" smtClean="0">
                <a:latin typeface="Arial" panose="020B0604020202020204" pitchFamily="34" charset="0"/>
                <a:cs typeface="Arial" panose="020B0604020202020204" pitchFamily="34" charset="0"/>
              </a:rPr>
              <a:t>ćanje </a:t>
            </a:r>
            <a:r>
              <a:rPr lang="vi-VN" dirty="0">
                <a:latin typeface="Arial" panose="020B0604020202020204" pitchFamily="34" charset="0"/>
                <a:cs typeface="Arial" panose="020B0604020202020204" pitchFamily="34" charset="0"/>
              </a:rPr>
              <a:t>energetske efikasnosti ili sl.)?</a:t>
            </a:r>
          </a:p>
        </p:txBody>
      </p:sp>
    </p:spTree>
    <p:extLst>
      <p:ext uri="{BB962C8B-B14F-4D97-AF65-F5344CB8AC3E}">
        <p14:creationId xmlns="" xmlns:p14="http://schemas.microsoft.com/office/powerpoint/2010/main" val="963072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5" name="Rectangle 1"/>
          <p:cNvSpPr>
            <a:spLocks noChangeArrowheads="1"/>
          </p:cNvSpPr>
          <p:nvPr/>
        </p:nvSpPr>
        <p:spPr bwMode="auto">
          <a:xfrm>
            <a:off x="2627784" y="2924944"/>
            <a:ext cx="363589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Hvala</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na</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pa</a:t>
            </a:r>
            <a:r>
              <a:rPr lang="en-US" sz="2400" dirty="0" err="1" smtClean="0">
                <a:latin typeface="Arial" pitchFamily="34" charset="0"/>
                <a:cs typeface="Arial" pitchFamily="34" charset="0"/>
              </a:rPr>
              <a:t>ž</a:t>
            </a:r>
            <a:r>
              <a:rPr kumimoji="0" lang="en-US" sz="2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nji</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3"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4"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430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3011" name="Object 3"/>
          <p:cNvGraphicFramePr>
            <a:graphicFrameLocks noChangeAspect="1"/>
          </p:cNvGraphicFramePr>
          <p:nvPr/>
        </p:nvGraphicFramePr>
        <p:xfrm>
          <a:off x="1979712" y="836712"/>
          <a:ext cx="4968552" cy="3354297"/>
        </p:xfrm>
        <a:graphic>
          <a:graphicData uri="http://schemas.openxmlformats.org/presentationml/2006/ole">
            <p:oleObj spid="_x0000_s44043" name="Slide" r:id="rId6" imgW="4227506" imgH="3170022" progId="PowerPoint.Slide.12">
              <p:embed/>
            </p:oleObj>
          </a:graphicData>
        </a:graphic>
      </p:graphicFrame>
      <p:sp>
        <p:nvSpPr>
          <p:cNvPr id="43014" name="Rectangle 6"/>
          <p:cNvSpPr>
            <a:spLocks noChangeArrowheads="1"/>
          </p:cNvSpPr>
          <p:nvPr/>
        </p:nvSpPr>
        <p:spPr bwMode="auto">
          <a:xfrm>
            <a:off x="0" y="407707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Model tržišta električne energije u Makedoniji 2012 godini</a:t>
            </a:r>
            <a:endParaRPr kumimoji="0" lang="sr-Latn-C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2"/>
          <p:cNvSpPr/>
          <p:nvPr/>
        </p:nvSpPr>
        <p:spPr>
          <a:xfrm>
            <a:off x="0" y="4509120"/>
            <a:ext cx="8856984" cy="1200329"/>
          </a:xfrm>
          <a:prstGeom prst="rect">
            <a:avLst/>
          </a:prstGeom>
        </p:spPr>
        <p:txBody>
          <a:bodyPr wrap="square">
            <a:spAutoFit/>
          </a:bodyPr>
          <a:lstStyle/>
          <a:p>
            <a:pPr algn="just"/>
            <a:r>
              <a:rPr lang="en-US" sz="1200" dirty="0" smtClean="0"/>
              <a:t>	</a:t>
            </a:r>
            <a:r>
              <a:rPr lang="sr-Latn-CS" sz="1200" dirty="0"/>
              <a:t>Izmenama distributivnog tarifnog sistema, usvojenog od strane regulatorne komisije za energetiku, koi je stupio na snazi od 01.08.2012 godine došlo je do promene u konzumu kod distributivnih </a:t>
            </a:r>
            <a:r>
              <a:rPr lang="sr-Latn-CS" sz="1200" dirty="0" smtClean="0"/>
              <a:t>potrošača</a:t>
            </a:r>
            <a:r>
              <a:rPr lang="en-US" sz="1200" dirty="0" smtClean="0"/>
              <a:t>.</a:t>
            </a:r>
            <a:r>
              <a:rPr lang="sr-Latn-CS" sz="1200" dirty="0" smtClean="0"/>
              <a:t>Od  augusta 2012 godine EVN Makedonija ima obavezu prognoziranja potrošnje energije za dan unaprijed na satnom nivou. Novim  pravilima, ELEM  kao regulirani proizvođač ima obavezu  planirati  proizvodnju  na satnom nivou za dan unaprijed, kao i raditi prognoze na nedeljnom i mjesečnom nivou. EVN  ima</a:t>
            </a:r>
            <a:r>
              <a:rPr lang="en-US" sz="1200" dirty="0" err="1" smtClean="0"/>
              <a:t>ju</a:t>
            </a:r>
            <a:r>
              <a:rPr lang="sr-Latn-CS" sz="1200" dirty="0" smtClean="0"/>
              <a:t> obavezu da od ELEM-a  otkup</a:t>
            </a:r>
            <a:r>
              <a:rPr lang="en-US" sz="1200" dirty="0" smtClean="0"/>
              <a:t>e</a:t>
            </a:r>
            <a:r>
              <a:rPr lang="sr-Latn-CS" sz="1200" dirty="0" smtClean="0"/>
              <a:t>  cijelu  proizvodnju  po  reguliranim cijenama odobrenim od  strane  RKE-a, a nedostatak mora</a:t>
            </a:r>
            <a:r>
              <a:rPr lang="en-US" sz="1200" dirty="0" err="1" smtClean="0"/>
              <a:t>ju</a:t>
            </a:r>
            <a:r>
              <a:rPr lang="en-US" sz="1200" dirty="0" smtClean="0"/>
              <a:t> </a:t>
            </a:r>
            <a:r>
              <a:rPr lang="sr-Latn-CS" sz="1200" dirty="0" smtClean="0"/>
              <a:t>osigurati putem uvoza na slobodnom tržištu. </a:t>
            </a:r>
            <a:endParaRPr lang="en-US" sz="1200" dirty="0"/>
          </a:p>
        </p:txBody>
      </p:sp>
    </p:spTree>
    <p:extLst>
      <p:ext uri="{BB962C8B-B14F-4D97-AF65-F5344CB8AC3E}">
        <p14:creationId xmlns="" xmlns:p14="http://schemas.microsoft.com/office/powerpoint/2010/main" val="1242139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42000" name="Rectangle 16"/>
          <p:cNvSpPr>
            <a:spLocks noChangeArrowheads="1"/>
          </p:cNvSpPr>
          <p:nvPr/>
        </p:nvSpPr>
        <p:spPr bwMode="auto">
          <a:xfrm>
            <a:off x="827584" y="1235453"/>
            <a:ext cx="727280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82588" algn="l" defTabSz="914400" rtl="0" eaLnBrk="1" fontAlgn="base" latinLnBrk="0" hangingPunct="1">
              <a:lnSpc>
                <a:spcPct val="100000"/>
              </a:lnSpc>
              <a:spcBef>
                <a:spcPct val="0"/>
              </a:spcBef>
              <a:spcAft>
                <a:spcPct val="0"/>
              </a:spcAft>
              <a:buClrTx/>
              <a:buSzTx/>
              <a:buFontTx/>
              <a:buNone/>
              <a:tabLst>
                <a:tab pos="571500" algn="l"/>
              </a:tabLst>
            </a:pPr>
            <a:endParaRPr kumimoji="0" lang="en-US" sz="1200" b="1" i="0" u="none" strike="noStrike" cap="none" normalizeH="0" baseline="0" dirty="0" smtClean="0">
              <a:ln>
                <a:noFill/>
              </a:ln>
              <a:solidFill>
                <a:srgbClr val="000000"/>
              </a:solidFill>
              <a:effectLst/>
              <a:latin typeface="Arial" pitchFamily="34" charset="0"/>
              <a:cs typeface="Arial" pitchFamily="34" charset="0"/>
            </a:endParaRPr>
          </a:p>
          <a:p>
            <a:pPr marL="0" marR="0" lvl="0" indent="382588" algn="l" defTabSz="914400" rtl="0" eaLnBrk="1" fontAlgn="base" latinLnBrk="0" hangingPunct="1">
              <a:lnSpc>
                <a:spcPct val="100000"/>
              </a:lnSpc>
              <a:spcBef>
                <a:spcPct val="0"/>
              </a:spcBef>
              <a:spcAft>
                <a:spcPct val="0"/>
              </a:spcAft>
              <a:buClrTx/>
              <a:buSzTx/>
              <a:buFontTx/>
              <a:buNone/>
              <a:tabLst>
                <a:tab pos="571500" algn="l"/>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15"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2002" name="Group 18"/>
          <p:cNvGrpSpPr>
            <a:grpSpLocks/>
          </p:cNvGrpSpPr>
          <p:nvPr/>
        </p:nvGrpSpPr>
        <p:grpSpPr bwMode="auto">
          <a:xfrm>
            <a:off x="1068388" y="457200"/>
            <a:ext cx="5629275" cy="1658938"/>
            <a:chOff x="1682" y="-1084"/>
            <a:chExt cx="8866" cy="2613"/>
          </a:xfrm>
        </p:grpSpPr>
        <p:sp>
          <p:nvSpPr>
            <p:cNvPr id="42014" name="Rectangle 30"/>
            <p:cNvSpPr>
              <a:spLocks/>
            </p:cNvSpPr>
            <p:nvPr/>
          </p:nvSpPr>
          <p:spPr bwMode="auto">
            <a:xfrm>
              <a:off x="1692" y="-1074"/>
              <a:ext cx="8846" cy="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13" name="Rectangle 29"/>
            <p:cNvSpPr>
              <a:spLocks/>
            </p:cNvSpPr>
            <p:nvPr/>
          </p:nvSpPr>
          <p:spPr bwMode="auto">
            <a:xfrm>
              <a:off x="1692" y="-858"/>
              <a:ext cx="8846" cy="2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12" name="Rectangle 28"/>
            <p:cNvSpPr>
              <a:spLocks/>
            </p:cNvSpPr>
            <p:nvPr/>
          </p:nvSpPr>
          <p:spPr bwMode="auto">
            <a:xfrm>
              <a:off x="1692" y="-640"/>
              <a:ext cx="8846" cy="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11" name="Rectangle 27"/>
            <p:cNvSpPr>
              <a:spLocks/>
            </p:cNvSpPr>
            <p:nvPr/>
          </p:nvSpPr>
          <p:spPr bwMode="auto">
            <a:xfrm>
              <a:off x="1692" y="-426"/>
              <a:ext cx="8846" cy="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10" name="Rectangle 26"/>
            <p:cNvSpPr>
              <a:spLocks/>
            </p:cNvSpPr>
            <p:nvPr/>
          </p:nvSpPr>
          <p:spPr bwMode="auto">
            <a:xfrm>
              <a:off x="1692" y="-210"/>
              <a:ext cx="8846" cy="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09" name="Rectangle 25"/>
            <p:cNvSpPr>
              <a:spLocks/>
            </p:cNvSpPr>
            <p:nvPr/>
          </p:nvSpPr>
          <p:spPr bwMode="auto">
            <a:xfrm>
              <a:off x="1692" y="5"/>
              <a:ext cx="8846" cy="2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08" name="Rectangle 24"/>
            <p:cNvSpPr>
              <a:spLocks/>
            </p:cNvSpPr>
            <p:nvPr/>
          </p:nvSpPr>
          <p:spPr bwMode="auto">
            <a:xfrm>
              <a:off x="1692" y="223"/>
              <a:ext cx="8846" cy="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07" name="Rectangle 23"/>
            <p:cNvSpPr>
              <a:spLocks/>
            </p:cNvSpPr>
            <p:nvPr/>
          </p:nvSpPr>
          <p:spPr bwMode="auto">
            <a:xfrm>
              <a:off x="1692" y="439"/>
              <a:ext cx="8846" cy="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06" name="Rectangle 22"/>
            <p:cNvSpPr>
              <a:spLocks/>
            </p:cNvSpPr>
            <p:nvPr/>
          </p:nvSpPr>
          <p:spPr bwMode="auto">
            <a:xfrm>
              <a:off x="1692" y="655"/>
              <a:ext cx="8846" cy="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05" name="Rectangle 21"/>
            <p:cNvSpPr>
              <a:spLocks/>
            </p:cNvSpPr>
            <p:nvPr/>
          </p:nvSpPr>
          <p:spPr bwMode="auto">
            <a:xfrm>
              <a:off x="1692" y="869"/>
              <a:ext cx="8846" cy="2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04" name="Rectangle 20"/>
            <p:cNvSpPr>
              <a:spLocks/>
            </p:cNvSpPr>
            <p:nvPr/>
          </p:nvSpPr>
          <p:spPr bwMode="auto">
            <a:xfrm>
              <a:off x="1692" y="1087"/>
              <a:ext cx="8846" cy="2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03" name="Rectangle 19"/>
            <p:cNvSpPr>
              <a:spLocks/>
            </p:cNvSpPr>
            <p:nvPr/>
          </p:nvSpPr>
          <p:spPr bwMode="auto">
            <a:xfrm>
              <a:off x="1692" y="1303"/>
              <a:ext cx="8846" cy="2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Rectangle 1"/>
          <p:cNvSpPr/>
          <p:nvPr/>
        </p:nvSpPr>
        <p:spPr>
          <a:xfrm>
            <a:off x="1210287" y="1443154"/>
            <a:ext cx="6297612" cy="646331"/>
          </a:xfrm>
          <a:prstGeom prst="rect">
            <a:avLst/>
          </a:prstGeom>
        </p:spPr>
        <p:txBody>
          <a:bodyPr wrap="square">
            <a:spAutoFit/>
          </a:bodyPr>
          <a:lstStyle/>
          <a:p>
            <a:r>
              <a:rPr lang="sr-Latn-CS" dirty="0"/>
              <a:t>Kupoprodaja električne energije se obavlja putem reguliranih i nereguliranih bilateralnih ugovora.</a:t>
            </a:r>
            <a:endParaRPr lang="en-US" dirty="0"/>
          </a:p>
        </p:txBody>
      </p:sp>
      <p:sp>
        <p:nvSpPr>
          <p:cNvPr id="3" name="Rectangle 2"/>
          <p:cNvSpPr/>
          <p:nvPr/>
        </p:nvSpPr>
        <p:spPr>
          <a:xfrm>
            <a:off x="827584" y="1993301"/>
            <a:ext cx="7560840" cy="1384995"/>
          </a:xfrm>
          <a:prstGeom prst="rect">
            <a:avLst/>
          </a:prstGeom>
        </p:spPr>
        <p:txBody>
          <a:bodyPr wrap="square">
            <a:spAutoFit/>
          </a:bodyPr>
          <a:lstStyle/>
          <a:p>
            <a:pPr algn="just"/>
            <a:r>
              <a:rPr lang="en-US" sz="1400" dirty="0" smtClean="0"/>
              <a:t>   -     </a:t>
            </a:r>
            <a:r>
              <a:rPr lang="sr-Latn-CS" sz="1400" dirty="0" smtClean="0"/>
              <a:t>Regulirani </a:t>
            </a:r>
            <a:r>
              <a:rPr lang="sr-Latn-CS" sz="1400" dirty="0"/>
              <a:t>bilateralni ugovori sadrže regulirane cijene i tarife na temelju troškova odobrenih od strane Regulatorne komisije za energetiku (RKE). Tarifni potrošači su regulirani potrošači. Tu spadaju  domaćinstva, trgovački i uslužni sektor, kao i industrija spojena na 10 KV i 35 kV naponskom nivou. Tarifni potrošači moraju kupiti svoje potrebe za električnom energijom od snabdevača  (dobavljača) energije na malo za tarifne kupce, a to je EVN Makedonija. EVN Makedonija kupuje energiju od Elektrane Makedonije (ELEM) po reguliranim  cijenama. </a:t>
            </a:r>
            <a:endParaRPr lang="en-US" sz="1400" dirty="0"/>
          </a:p>
        </p:txBody>
      </p:sp>
      <p:sp>
        <p:nvSpPr>
          <p:cNvPr id="5" name="Rectangle 4"/>
          <p:cNvSpPr/>
          <p:nvPr/>
        </p:nvSpPr>
        <p:spPr>
          <a:xfrm>
            <a:off x="948230" y="3369275"/>
            <a:ext cx="7368186" cy="307777"/>
          </a:xfrm>
          <a:prstGeom prst="rect">
            <a:avLst/>
          </a:prstGeom>
        </p:spPr>
        <p:txBody>
          <a:bodyPr wrap="square">
            <a:spAutoFit/>
          </a:bodyPr>
          <a:lstStyle/>
          <a:p>
            <a:r>
              <a:rPr lang="en-US" sz="1400" dirty="0" smtClean="0"/>
              <a:t>-     </a:t>
            </a:r>
            <a:r>
              <a:rPr lang="sr-Latn-CS" sz="1400" dirty="0" smtClean="0"/>
              <a:t>Neregulirani </a:t>
            </a:r>
            <a:r>
              <a:rPr lang="sr-Latn-CS" sz="1400" dirty="0"/>
              <a:t>bilateralni ugovori slobodno se dogovaraju između kupaca i prodavaca.</a:t>
            </a:r>
            <a:endParaRPr lang="en-US" sz="1400" dirty="0"/>
          </a:p>
        </p:txBody>
      </p:sp>
      <p:sp>
        <p:nvSpPr>
          <p:cNvPr id="6" name="Rectangle 5"/>
          <p:cNvSpPr/>
          <p:nvPr/>
        </p:nvSpPr>
        <p:spPr>
          <a:xfrm>
            <a:off x="827584" y="3707362"/>
            <a:ext cx="7488832" cy="738664"/>
          </a:xfrm>
          <a:prstGeom prst="rect">
            <a:avLst/>
          </a:prstGeom>
        </p:spPr>
        <p:txBody>
          <a:bodyPr wrap="square">
            <a:spAutoFit/>
          </a:bodyPr>
          <a:lstStyle/>
          <a:p>
            <a:pPr algn="just"/>
            <a:r>
              <a:rPr lang="en-US" sz="1400" dirty="0" smtClean="0"/>
              <a:t>  -    </a:t>
            </a:r>
            <a:r>
              <a:rPr lang="sr-Latn-CS" sz="1400" dirty="0" smtClean="0"/>
              <a:t>MEPSO </a:t>
            </a:r>
            <a:r>
              <a:rPr lang="sr-Latn-CS" sz="1400" dirty="0"/>
              <a:t>je odgovoran za nabavu sistemskih usluga. U sadašnjoj fazi otvaranja tržišta, regulirani proizvođač (ELEM) je odgovoran  za pružanje svih sistemskih usluga utvrđenim u planu za sistemske usluge MEPSO-a i za to dobija adekvatnu nadohnadu</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2050" name="Rectangle 2"/>
          <p:cNvSpPr>
            <a:spLocks noChangeArrowheads="1"/>
          </p:cNvSpPr>
          <p:nvPr/>
        </p:nvSpPr>
        <p:spPr bwMode="auto">
          <a:xfrm>
            <a:off x="0" y="1721714"/>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US" b="1" dirty="0"/>
              <a:t>IZMENA DISTRIBUTIVNOG TARIFNOG  SISTEMA  U </a:t>
            </a:r>
            <a:r>
              <a:rPr lang="sr-Latn-CS" b="1" dirty="0"/>
              <a:t>AUGUSTU 2012 GODINE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2" name="Rectangle 1"/>
          <p:cNvSpPr/>
          <p:nvPr/>
        </p:nvSpPr>
        <p:spPr>
          <a:xfrm>
            <a:off x="755576" y="2551837"/>
            <a:ext cx="7632848" cy="738664"/>
          </a:xfrm>
          <a:prstGeom prst="rect">
            <a:avLst/>
          </a:prstGeom>
        </p:spPr>
        <p:txBody>
          <a:bodyPr wrap="square">
            <a:spAutoFit/>
          </a:bodyPr>
          <a:lstStyle/>
          <a:p>
            <a:r>
              <a:rPr lang="en-US" sz="1400" dirty="0" smtClean="0">
                <a:latin typeface="Arial" pitchFamily="34" charset="0"/>
                <a:cs typeface="Arial" pitchFamily="34" charset="0"/>
              </a:rPr>
              <a:t>- </a:t>
            </a:r>
            <a:r>
              <a:rPr lang="sr-Latn-CS" sz="1400" dirty="0" smtClean="0">
                <a:latin typeface="Arial" pitchFamily="34" charset="0"/>
                <a:cs typeface="Arial" pitchFamily="34" charset="0"/>
              </a:rPr>
              <a:t>Pre </a:t>
            </a:r>
            <a:r>
              <a:rPr lang="sr-Latn-CS" sz="1400" dirty="0">
                <a:latin typeface="Arial" pitchFamily="34" charset="0"/>
                <a:cs typeface="Arial" pitchFamily="34" charset="0"/>
              </a:rPr>
              <a:t>promene distributivnog tarifnog sistema postojalo je visoka tarifa od 07 do 13 i od 16 do 22 sati u radnim danima i subotom, kao i niska tarifa od 22 sati do 07 ujutru i od 13 do 16 sati od ponedeljka do subote  i nedeljom od 00 do 24 sata.</a:t>
            </a:r>
            <a:endParaRPr lang="en-US" sz="1400" dirty="0">
              <a:latin typeface="Arial" pitchFamily="34" charset="0"/>
              <a:cs typeface="Arial" pitchFamily="34" charset="0"/>
            </a:endParaRPr>
          </a:p>
        </p:txBody>
      </p:sp>
      <p:sp>
        <p:nvSpPr>
          <p:cNvPr id="3" name="Rectangle 2"/>
          <p:cNvSpPr/>
          <p:nvPr/>
        </p:nvSpPr>
        <p:spPr>
          <a:xfrm>
            <a:off x="827584" y="3782337"/>
            <a:ext cx="7560840" cy="523220"/>
          </a:xfrm>
          <a:prstGeom prst="rect">
            <a:avLst/>
          </a:prstGeom>
        </p:spPr>
        <p:txBody>
          <a:bodyPr wrap="square">
            <a:spAutoFit/>
          </a:bodyPr>
          <a:lstStyle/>
          <a:p>
            <a:r>
              <a:rPr lang="en-US" sz="1400" dirty="0" smtClean="0">
                <a:latin typeface="Arial" pitchFamily="34" charset="0"/>
                <a:cs typeface="Arial" pitchFamily="34" charset="0"/>
              </a:rPr>
              <a:t>- </a:t>
            </a:r>
            <a:r>
              <a:rPr lang="en-US" sz="1400" dirty="0" err="1" smtClean="0">
                <a:latin typeface="Arial" pitchFamily="34" charset="0"/>
                <a:cs typeface="Arial" pitchFamily="34" charset="0"/>
              </a:rPr>
              <a:t>Nakon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promen</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distributivnog</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tarifnog</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sistema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dolazi</a:t>
            </a:r>
            <a:r>
              <a:rPr lang="en-US" sz="1400" dirty="0" smtClean="0">
                <a:latin typeface="Arial" pitchFamily="34" charset="0"/>
                <a:cs typeface="Arial" pitchFamily="34" charset="0"/>
              </a:rPr>
              <a:t>  do </a:t>
            </a:r>
            <a:r>
              <a:rPr lang="sr-Latn-CS" sz="1400" dirty="0" smtClean="0">
                <a:latin typeface="Arial" pitchFamily="34" charset="0"/>
                <a:cs typeface="Arial" pitchFamily="34" charset="0"/>
              </a:rPr>
              <a:t>ukidanj</a:t>
            </a:r>
            <a:r>
              <a:rPr lang="en-US" sz="1400" dirty="0" smtClean="0">
                <a:latin typeface="Arial" pitchFamily="34" charset="0"/>
                <a:cs typeface="Arial" pitchFamily="34" charset="0"/>
              </a:rPr>
              <a:t>a</a:t>
            </a:r>
            <a:r>
              <a:rPr lang="sr-Latn-CS" sz="1400" dirty="0" smtClean="0">
                <a:latin typeface="Arial" pitchFamily="34" charset="0"/>
                <a:cs typeface="Arial" pitchFamily="34" charset="0"/>
              </a:rPr>
              <a:t> </a:t>
            </a:r>
            <a:r>
              <a:rPr lang="sr-Latn-CS" sz="1400" dirty="0">
                <a:latin typeface="Arial" pitchFamily="34" charset="0"/>
                <a:cs typeface="Arial" pitchFamily="34" charset="0"/>
              </a:rPr>
              <a:t>takozvane "dnevna niske tarife" koja se primenjivala od 13 do 16  časova svakog dana od ponedeljka do subote</a:t>
            </a:r>
            <a:endParaRPr lang="en-US" sz="1400" dirty="0">
              <a:latin typeface="Arial" pitchFamily="34" charset="0"/>
              <a:cs typeface="Arial" pitchFamily="34" charset="0"/>
            </a:endParaRPr>
          </a:p>
        </p:txBody>
      </p:sp>
      <p:sp>
        <p:nvSpPr>
          <p:cNvPr id="9" name="Rectangle 8"/>
          <p:cNvSpPr/>
          <p:nvPr/>
        </p:nvSpPr>
        <p:spPr>
          <a:xfrm>
            <a:off x="838200" y="4724400"/>
            <a:ext cx="7467600" cy="1169551"/>
          </a:xfrm>
          <a:prstGeom prst="rect">
            <a:avLst/>
          </a:prstGeom>
        </p:spPr>
        <p:txBody>
          <a:bodyPr wrap="square">
            <a:spAutoFit/>
          </a:bodyPr>
          <a:lstStyle/>
          <a:p>
            <a:r>
              <a:rPr lang="en-US" sz="1400" dirty="0" smtClean="0">
                <a:latin typeface="Arial" pitchFamily="34" charset="0"/>
                <a:cs typeface="Arial" pitchFamily="34" charset="0"/>
              </a:rPr>
              <a:t>- </a:t>
            </a:r>
            <a:r>
              <a:rPr lang="sr-Latn-CS" sz="1400" dirty="0" smtClean="0">
                <a:latin typeface="Arial" pitchFamily="34" charset="0"/>
                <a:cs typeface="Arial" pitchFamily="34" charset="0"/>
              </a:rPr>
              <a:t>Ukidanje  </a:t>
            </a:r>
            <a:r>
              <a:rPr lang="sr-Latn-CS" sz="1400" dirty="0" smtClean="0">
                <a:latin typeface="Arial" pitchFamily="34" charset="0"/>
                <a:cs typeface="Arial" pitchFamily="34" charset="0"/>
              </a:rPr>
              <a:t>dnevne niske tarife bio je neminovan zbog nepostojanja ove tarife u elektroenergetskim sistemima  Europe,  uključujući zemlje okruženja,to jest usklađivanje cena električne energije sa cenama na otvorenom tržištu-burzama u Jugoistočnoj Europi kao HUPX-Mađarska i OPCOM-Rumunija, kde u tom vremenskom intervalu  ne postoji niska tarifna.</a:t>
            </a: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2" name="Rectangle 1"/>
          <p:cNvSpPr/>
          <p:nvPr/>
        </p:nvSpPr>
        <p:spPr>
          <a:xfrm>
            <a:off x="755786" y="1226390"/>
            <a:ext cx="7488832" cy="369332"/>
          </a:xfrm>
          <a:prstGeom prst="rect">
            <a:avLst/>
          </a:prstGeom>
        </p:spPr>
        <p:txBody>
          <a:bodyPr wrap="square">
            <a:spAutoFit/>
          </a:bodyPr>
          <a:lstStyle/>
          <a:p>
            <a:pPr algn="ctr"/>
            <a:r>
              <a:rPr lang="sr-Latn-CS" b="1" dirty="0"/>
              <a:t>ANALIZA DNEVNOG KONZUMA PRE I NAKON PROMENE </a:t>
            </a:r>
            <a:r>
              <a:rPr lang="sr-Latn-CS" b="1" dirty="0" smtClean="0"/>
              <a:t>TA</a:t>
            </a:r>
            <a:r>
              <a:rPr lang="en-US" b="1" dirty="0" smtClean="0"/>
              <a:t>R</a:t>
            </a:r>
            <a:r>
              <a:rPr lang="sr-Latn-CS" b="1" dirty="0" smtClean="0"/>
              <a:t>IFNOG </a:t>
            </a:r>
            <a:r>
              <a:rPr lang="sr-Latn-CS" b="1" dirty="0"/>
              <a:t>SISTEMA</a:t>
            </a:r>
            <a:endParaRPr lang="en-US" dirty="0"/>
          </a:p>
        </p:txBody>
      </p:sp>
      <p:sp>
        <p:nvSpPr>
          <p:cNvPr id="3" name="Rectangle 2"/>
          <p:cNvSpPr/>
          <p:nvPr/>
        </p:nvSpPr>
        <p:spPr>
          <a:xfrm>
            <a:off x="611981" y="2413338"/>
            <a:ext cx="8208491" cy="2585323"/>
          </a:xfrm>
          <a:prstGeom prst="rect">
            <a:avLst/>
          </a:prstGeom>
        </p:spPr>
        <p:txBody>
          <a:bodyPr wrap="square">
            <a:spAutoFit/>
          </a:bodyPr>
          <a:lstStyle/>
          <a:p>
            <a:pPr marL="285750" indent="-285750">
              <a:buFontTx/>
              <a:buChar char="-"/>
            </a:pPr>
            <a:r>
              <a:rPr lang="sr-Latn-CS" dirty="0" smtClean="0"/>
              <a:t>Za </a:t>
            </a:r>
            <a:r>
              <a:rPr lang="sr-Latn-CS" dirty="0"/>
              <a:t>pravljenje ove analize korišćeni su podaci iz unutrašnje baze podataka </a:t>
            </a:r>
            <a:r>
              <a:rPr lang="sr-Latn-CS" dirty="0" smtClean="0"/>
              <a:t>MEPSO</a:t>
            </a:r>
            <a:r>
              <a:rPr lang="en-US" dirty="0" smtClean="0"/>
              <a:t>-</a:t>
            </a:r>
            <a:r>
              <a:rPr lang="sr-Latn-CS" dirty="0" smtClean="0"/>
              <a:t>a.</a:t>
            </a:r>
            <a:endParaRPr lang="en-US" dirty="0" smtClean="0"/>
          </a:p>
          <a:p>
            <a:endParaRPr lang="en-US" dirty="0"/>
          </a:p>
          <a:p>
            <a:pPr marL="285750" indent="-285750">
              <a:buFontTx/>
              <a:buChar char="-"/>
            </a:pPr>
            <a:r>
              <a:rPr lang="sr-Latn-CS" dirty="0" smtClean="0"/>
              <a:t>Obra</a:t>
            </a:r>
            <a:r>
              <a:rPr lang="sr-Latn-ME" dirty="0"/>
              <a:t>đen je</a:t>
            </a:r>
            <a:r>
              <a:rPr lang="sr-Latn-CS" dirty="0"/>
              <a:t> period od nekoliko godina. </a:t>
            </a:r>
            <a:endParaRPr lang="en-US" dirty="0" smtClean="0"/>
          </a:p>
          <a:p>
            <a:endParaRPr lang="en-US" dirty="0" smtClean="0"/>
          </a:p>
          <a:p>
            <a:pPr marL="285750" indent="-285750">
              <a:buFontTx/>
              <a:buChar char="-"/>
            </a:pPr>
            <a:r>
              <a:rPr lang="sr-Latn-CS" dirty="0" smtClean="0"/>
              <a:t>Rađeno </a:t>
            </a:r>
            <a:r>
              <a:rPr lang="sr-Latn-CS" dirty="0"/>
              <a:t>je uporedba vrednosti  za određene dane u godini na satnom nivou. </a:t>
            </a:r>
            <a:endParaRPr lang="en-US" dirty="0" smtClean="0"/>
          </a:p>
          <a:p>
            <a:endParaRPr lang="en-US" dirty="0" smtClean="0"/>
          </a:p>
          <a:p>
            <a:pPr marL="285750" indent="-285750">
              <a:buFontTx/>
              <a:buChar char="-"/>
            </a:pPr>
            <a:r>
              <a:rPr lang="sr-Latn-CS" dirty="0" smtClean="0"/>
              <a:t>Uzeto </a:t>
            </a:r>
            <a:r>
              <a:rPr lang="sr-Latn-CS" dirty="0"/>
              <a:t>je u obzir vrednost dnevne potrošnje tih dana da bude približno </a:t>
            </a:r>
            <a:r>
              <a:rPr lang="sr-Latn-CS" dirty="0" smtClean="0"/>
              <a:t>ista</a:t>
            </a:r>
            <a:r>
              <a:rPr lang="en-US" dirty="0" smtClean="0"/>
              <a:t>.</a:t>
            </a:r>
          </a:p>
          <a:p>
            <a:endParaRPr lang="en-US" dirty="0" smtClean="0"/>
          </a:p>
          <a:p>
            <a:pPr marL="285750" indent="-285750">
              <a:buFontTx/>
              <a:buChar char="-"/>
            </a:pPr>
            <a:r>
              <a:rPr lang="sr-Latn-CS" dirty="0"/>
              <a:t>Zapaženi su i vremenski uslovi, uzeti su dani od utorka do </a:t>
            </a:r>
            <a:r>
              <a:rPr lang="sr-Latn-CS" dirty="0" smtClean="0"/>
              <a:t>četvrtka</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pic>
        <p:nvPicPr>
          <p:cNvPr id="45058" name="Picture 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2032446" y="1253775"/>
            <a:ext cx="4800600" cy="1688162"/>
          </a:xfrm>
          <a:prstGeom prst="rect">
            <a:avLst/>
          </a:prstGeom>
          <a:noFill/>
          <a:extLst>
            <a:ext uri="{909E8E84-426E-40DD-AFC4-6F175D3DCCD1}">
              <a14:hiddenFill xmlns="" xmlns:a14="http://schemas.microsoft.com/office/drawing/2010/main">
                <a:solidFill>
                  <a:srgbClr val="FFFFFF"/>
                </a:solidFill>
              </a14:hiddenFill>
            </a:ext>
          </a:extLst>
        </p:spPr>
      </p:pic>
      <p:pic>
        <p:nvPicPr>
          <p:cNvPr id="45057" name="Picture 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041971" y="2924944"/>
            <a:ext cx="4791075" cy="1029699"/>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3"/>
          <p:cNvSpPr>
            <a:spLocks noChangeArrowheads="1"/>
          </p:cNvSpPr>
          <p:nvPr/>
        </p:nvSpPr>
        <p:spPr bwMode="auto">
          <a:xfrm>
            <a:off x="441573" y="4201973"/>
            <a:ext cx="8352928" cy="15388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7200" algn="ctr" fontAlgn="base">
              <a:spcBef>
                <a:spcPct val="0"/>
              </a:spcBef>
              <a:spcAft>
                <a:spcPct val="0"/>
              </a:spcAft>
            </a:pPr>
            <a:r>
              <a:rPr lang="sr-Latn-CS" sz="1200" dirty="0">
                <a:latin typeface="Arial" panose="020B0604020202020204" pitchFamily="34" charset="0"/>
                <a:cs typeface="Arial" panose="020B0604020202020204" pitchFamily="34" charset="0"/>
              </a:rPr>
              <a:t>Uporedba i razlika dnevnog  konzuma na satnom nivou za  05.10.2011/17.10.2012</a:t>
            </a:r>
            <a:r>
              <a:rPr kumimoji="0" lang="sr-Latn-R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r>
              <a:rPr lang="sr-Latn-CS" sz="1400" dirty="0">
                <a:latin typeface="Arial" panose="020B0604020202020204" pitchFamily="34" charset="0"/>
                <a:cs typeface="Arial" panose="020B0604020202020204" pitchFamily="34" charset="0"/>
              </a:rPr>
              <a:t>U mesecima Oktombar i Maj razlika u dnevnom konzumu na satnom nivou iznosi najviše do 100 MWh u periodu 13-16 sati i ovde zbog povolnih vremenskih prilika nemamo upotrebu grejnih tela i ovo pove</a:t>
            </a:r>
            <a:r>
              <a:rPr lang="sr-Latn-ME" sz="1400" dirty="0">
                <a:latin typeface="Arial" panose="020B0604020202020204" pitchFamily="34" charset="0"/>
                <a:cs typeface="Arial" panose="020B0604020202020204" pitchFamily="34" charset="0"/>
              </a:rPr>
              <a:t>ć</a:t>
            </a:r>
            <a:r>
              <a:rPr lang="sr-Latn-CS" sz="1400" dirty="0">
                <a:latin typeface="Arial" panose="020B0604020202020204" pitchFamily="34" charset="0"/>
                <a:cs typeface="Arial" panose="020B0604020202020204" pitchFamily="34" charset="0"/>
              </a:rPr>
              <a:t>anje konzuma je zbog povećane upotrebe kučnih aparata  u tom vremenskom razdoblju.</a:t>
            </a:r>
            <a:endParaRPr lang="en-US" sz="1400" dirty="0">
              <a:latin typeface="Arial" panose="020B0604020202020204" pitchFamily="34" charset="0"/>
              <a:cs typeface="Arial" panose="020B0604020202020204" pitchFamily="34" charset="0"/>
            </a:endParaRPr>
          </a:p>
          <a:p>
            <a:r>
              <a:rPr lang="sr-Latn-CS" sz="1400" dirty="0">
                <a:latin typeface="Arial" panose="020B0604020202020204" pitchFamily="34" charset="0"/>
                <a:cs typeface="Arial" panose="020B0604020202020204" pitchFamily="34" charset="0"/>
              </a:rPr>
              <a:t>Posle promene tarifnog sistema ovaj konzum se uglavnom redistribuira u satima od 17-19 i od 22-01 gde to povećanje konzuma ne prevazilazi 50 MWh.</a:t>
            </a:r>
            <a:endParaRPr lang="en-US" sz="1400" dirty="0">
              <a:latin typeface="Arial" panose="020B0604020202020204" pitchFamily="34" charset="0"/>
              <a:cs typeface="Arial" panose="020B0604020202020204" pitchFamily="34" charset="0"/>
            </a:endParaRPr>
          </a:p>
        </p:txBody>
      </p:sp>
      <p:sp>
        <p:nvSpPr>
          <p:cNvPr id="6" name="Rectangle 4"/>
          <p:cNvSpPr>
            <a:spLocks noChangeArrowheads="1"/>
          </p:cNvSpPr>
          <p:nvPr/>
        </p:nvSpPr>
        <p:spPr bwMode="auto">
          <a:xfrm>
            <a:off x="0" y="232410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8"/>
          <p:cNvSpPr/>
          <p:nvPr/>
        </p:nvSpPr>
        <p:spPr>
          <a:xfrm>
            <a:off x="2708029" y="818634"/>
            <a:ext cx="3458960" cy="369332"/>
          </a:xfrm>
          <a:prstGeom prst="rect">
            <a:avLst/>
          </a:prstGeom>
        </p:spPr>
        <p:txBody>
          <a:bodyPr wrap="none">
            <a:spAutoFit/>
          </a:bodyPr>
          <a:lstStyle/>
          <a:p>
            <a:r>
              <a:rPr lang="sr-Latn-CS" b="1" dirty="0"/>
              <a:t>Analiza konzuma u prolječe i jesen</a:t>
            </a:r>
            <a:endParaRPr lang="en-US" dirty="0"/>
          </a:p>
        </p:txBody>
      </p:sp>
    </p:spTree>
    <p:extLst>
      <p:ext uri="{BB962C8B-B14F-4D97-AF65-F5344CB8AC3E}">
        <p14:creationId xmlns="" xmlns:p14="http://schemas.microsoft.com/office/powerpoint/2010/main" val="2049221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6" name="Rectangle 4"/>
          <p:cNvSpPr>
            <a:spLocks noChangeArrowheads="1"/>
          </p:cNvSpPr>
          <p:nvPr/>
        </p:nvSpPr>
        <p:spPr bwMode="auto">
          <a:xfrm>
            <a:off x="0" y="232410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6082" name="Picture 2"/>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966886" y="1338998"/>
            <a:ext cx="4962525" cy="1619250"/>
          </a:xfrm>
          <a:prstGeom prst="rect">
            <a:avLst/>
          </a:prstGeom>
          <a:noFill/>
          <a:extLst>
            <a:ext uri="{909E8E84-426E-40DD-AFC4-6F175D3DCCD1}">
              <a14:hiddenFill xmlns="" xmlns:a14="http://schemas.microsoft.com/office/drawing/2010/main">
                <a:solidFill>
                  <a:srgbClr val="FFFFFF"/>
                </a:solidFill>
              </a14:hiddenFill>
            </a:ext>
          </a:extLst>
        </p:spPr>
      </p:pic>
      <p:pic>
        <p:nvPicPr>
          <p:cNvPr id="46081" name="Picture 1"/>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1966886" y="2958248"/>
            <a:ext cx="4991100" cy="8001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4"/>
          <p:cNvSpPr>
            <a:spLocks noChangeArrowheads="1"/>
          </p:cNvSpPr>
          <p:nvPr/>
        </p:nvSpPr>
        <p:spPr bwMode="auto">
          <a:xfrm>
            <a:off x="0" y="207645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5"/>
          <p:cNvSpPr>
            <a:spLocks noChangeArrowheads="1"/>
          </p:cNvSpPr>
          <p:nvPr/>
        </p:nvSpPr>
        <p:spPr bwMode="auto">
          <a:xfrm>
            <a:off x="736656" y="3767204"/>
            <a:ext cx="7670691"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Na</a:t>
            </a:r>
            <a:r>
              <a:rPr kumimoji="0" lang="en-US" altLang="en-US"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s</a:t>
            </a:r>
            <a:r>
              <a:rPr kumimoji="0" lang="sr-Latn-R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a:t>
            </a: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t>
            </a:r>
            <a:r>
              <a:rPr lang="en-US" altLang="en-US" sz="1200" dirty="0" smtClean="0">
                <a:latin typeface="Arial" pitchFamily="34" charset="0"/>
                <a:ea typeface="Times New Roman" pitchFamily="18" charset="0"/>
                <a:cs typeface="Arial" pitchFamily="34" charset="0"/>
              </a:rPr>
              <a:t>i se </a:t>
            </a:r>
            <a:r>
              <a:rPr lang="en-US" altLang="en-US" sz="1200" dirty="0" err="1" smtClean="0">
                <a:latin typeface="Arial" pitchFamily="34" charset="0"/>
                <a:ea typeface="Times New Roman" pitchFamily="18" charset="0"/>
                <a:cs typeface="Arial" pitchFamily="34" charset="0"/>
              </a:rPr>
              <a:t>vidi</a:t>
            </a:r>
            <a:r>
              <a:rPr lang="en-US" altLang="en-US" sz="1200" dirty="0" smtClean="0">
                <a:latin typeface="Arial" pitchFamily="34" charset="0"/>
                <a:ea typeface="Times New Roman" pitchFamily="18" charset="0"/>
                <a:cs typeface="Arial" pitchFamily="34" charset="0"/>
              </a:rPr>
              <a:t> u</a:t>
            </a:r>
            <a:r>
              <a:rPr kumimoji="0" lang="sr-Latn-R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poredba i razlika dnevnog konzuma na satnom nivou  za  24.JANUAR 2012/30.JANUAR 2013</a:t>
            </a:r>
            <a:endParaRPr kumimoji="0" lang="sr-Latn-RS" alt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2628572" y="932842"/>
            <a:ext cx="3820854" cy="369332"/>
          </a:xfrm>
          <a:prstGeom prst="rect">
            <a:avLst/>
          </a:prstGeom>
        </p:spPr>
        <p:txBody>
          <a:bodyPr wrap="none">
            <a:spAutoFit/>
          </a:bodyPr>
          <a:lstStyle/>
          <a:p>
            <a:r>
              <a:rPr lang="sr-Latn-CS" b="1" dirty="0"/>
              <a:t>Analiza konzuma u zimskim mesecima</a:t>
            </a:r>
            <a:endParaRPr lang="en-US" dirty="0"/>
          </a:p>
        </p:txBody>
      </p:sp>
      <p:sp>
        <p:nvSpPr>
          <p:cNvPr id="10" name="Rectangle 9"/>
          <p:cNvSpPr/>
          <p:nvPr/>
        </p:nvSpPr>
        <p:spPr>
          <a:xfrm>
            <a:off x="647774" y="4149080"/>
            <a:ext cx="7848451" cy="1600438"/>
          </a:xfrm>
          <a:prstGeom prst="rect">
            <a:avLst/>
          </a:prstGeom>
        </p:spPr>
        <p:txBody>
          <a:bodyPr wrap="square">
            <a:spAutoFit/>
          </a:bodyPr>
          <a:lstStyle/>
          <a:p>
            <a:pPr algn="just"/>
            <a:r>
              <a:rPr lang="sr-Latn-CS" sz="1400" dirty="0">
                <a:latin typeface="Arial" panose="020B0604020202020204" pitchFamily="34" charset="0"/>
                <a:cs typeface="Arial" panose="020B0604020202020204" pitchFamily="34" charset="0"/>
              </a:rPr>
              <a:t>Največe razlike u dnevnom konzumu na satnom nivou</a:t>
            </a:r>
            <a:r>
              <a:rPr lang="en-US" sz="1400" dirty="0">
                <a:latin typeface="Arial" panose="020B0604020202020204" pitchFamily="34" charset="0"/>
                <a:cs typeface="Arial" panose="020B0604020202020204" pitchFamily="34" charset="0"/>
              </a:rPr>
              <a:t> pre/</a:t>
            </a:r>
            <a:r>
              <a:rPr lang="en-US" sz="1400" dirty="0" err="1">
                <a:latin typeface="Arial" panose="020B0604020202020204" pitchFamily="34" charset="0"/>
                <a:cs typeface="Arial" panose="020B0604020202020204" pitchFamily="34" charset="0"/>
              </a:rPr>
              <a:t>posle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promene</a:t>
            </a:r>
            <a:r>
              <a:rPr lang="sr-Latn-CS" sz="1400" dirty="0">
                <a:latin typeface="Arial" panose="020B0604020202020204" pitchFamily="34" charset="0"/>
                <a:cs typeface="Arial" panose="020B0604020202020204" pitchFamily="34" charset="0"/>
              </a:rPr>
              <a:t>  javljaju se u mesecima Decembar i Januar kde razlika u periodu 13 do 16 sati iznosi i do 200 MWh a satno opterečenje zna se povečati i do 300 MW zbog velike upotrebe grejnih tela odnosno punjenje termo akumulacionih peči kao i vreme za spremanje ručka.</a:t>
            </a:r>
            <a:endParaRPr lang="en-US" sz="1400" dirty="0">
              <a:latin typeface="Arial" panose="020B0604020202020204" pitchFamily="34" charset="0"/>
              <a:cs typeface="Arial" panose="020B0604020202020204" pitchFamily="34" charset="0"/>
            </a:endParaRPr>
          </a:p>
          <a:p>
            <a:pPr algn="just"/>
            <a:r>
              <a:rPr lang="sr-Latn-CS" sz="1400" dirty="0">
                <a:latin typeface="Arial" panose="020B0604020202020204" pitchFamily="34" charset="0"/>
                <a:cs typeface="Arial" panose="020B0604020202020204" pitchFamily="34" charset="0"/>
              </a:rPr>
              <a:t>Posle promene tarifnog sistema ovaj konzum se redistribuira u satima od 17-20 i od 22-02 sati gde to povecanje konzuma ne prevazilazi 100 MWh a najizra</a:t>
            </a:r>
            <a:r>
              <a:rPr lang="sr-Latn-ME" sz="1400" dirty="0">
                <a:latin typeface="Arial" panose="020B0604020202020204" pitchFamily="34" charset="0"/>
                <a:cs typeface="Arial" panose="020B0604020202020204" pitchFamily="34" charset="0"/>
              </a:rPr>
              <a:t>ženije je u periodu 22-24 sati opet zbog upotrebe grejnih tela, bojlera i spremanje ručka za naredni dan</a:t>
            </a:r>
            <a:endParaRPr lang="en-US" altLang="en-US" sz="1400" dirty="0">
              <a:latin typeface="Arial" pitchFamily="34" charset="0"/>
              <a:cs typeface="Arial" pitchFamily="34" charset="0"/>
            </a:endParaRPr>
          </a:p>
        </p:txBody>
      </p:sp>
    </p:spTree>
    <p:extLst>
      <p:ext uri="{BB962C8B-B14F-4D97-AF65-F5344CB8AC3E}">
        <p14:creationId xmlns="" xmlns:p14="http://schemas.microsoft.com/office/powerpoint/2010/main" val="1687690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6" name="Rectangle 4"/>
          <p:cNvSpPr>
            <a:spLocks noChangeArrowheads="1"/>
          </p:cNvSpPr>
          <p:nvPr/>
        </p:nvSpPr>
        <p:spPr bwMode="auto">
          <a:xfrm>
            <a:off x="0" y="232410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 name="Table 1"/>
          <p:cNvGraphicFramePr>
            <a:graphicFrameLocks noGrp="1"/>
          </p:cNvGraphicFramePr>
          <p:nvPr>
            <p:extLst>
              <p:ext uri="{D42A27DB-BD31-4B8C-83A1-F6EECF244321}">
                <p14:modId xmlns="" xmlns:p14="http://schemas.microsoft.com/office/powerpoint/2010/main" val="2200238008"/>
              </p:ext>
            </p:extLst>
          </p:nvPr>
        </p:nvGraphicFramePr>
        <p:xfrm>
          <a:off x="1010072" y="1250373"/>
          <a:ext cx="7090677" cy="3008341"/>
        </p:xfrm>
        <a:graphic>
          <a:graphicData uri="http://schemas.openxmlformats.org/drawingml/2006/table">
            <a:tbl>
              <a:tblPr firstRow="1" firstCol="1" bandRow="1">
                <a:tableStyleId>{5C22544A-7EE6-4342-B048-85BDC9FD1C3A}</a:tableStyleId>
              </a:tblPr>
              <a:tblGrid>
                <a:gridCol w="2481808"/>
                <a:gridCol w="936104"/>
                <a:gridCol w="936104"/>
                <a:gridCol w="936104"/>
                <a:gridCol w="936104"/>
                <a:gridCol w="864453"/>
              </a:tblGrid>
              <a:tr h="335545">
                <a:tc>
                  <a:txBody>
                    <a:bodyPr/>
                    <a:lstStyle/>
                    <a:p>
                      <a:pPr marL="0" marR="0">
                        <a:lnSpc>
                          <a:spcPct val="115000"/>
                        </a:lnSpc>
                        <a:spcBef>
                          <a:spcPts val="0"/>
                        </a:spcBef>
                        <a:spcAft>
                          <a:spcPts val="0"/>
                        </a:spcAft>
                        <a:tabLst>
                          <a:tab pos="1419225" algn="l"/>
                        </a:tabLst>
                      </a:pPr>
                      <a:r>
                        <a:rPr lang="sr-Latn-CS" sz="1000" dirty="0">
                          <a:effectLst/>
                        </a:rPr>
                        <a:t> </a:t>
                      </a:r>
                      <a:endParaRPr lang="en-US" sz="1000" dirty="0">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1419225" algn="l"/>
                        </a:tabLst>
                      </a:pPr>
                      <a:r>
                        <a:rPr lang="sr-Latn-CS" sz="1000">
                          <a:effectLst/>
                        </a:rPr>
                        <a:t>10.2011/2012</a:t>
                      </a:r>
                      <a:endParaRPr lang="en-US" sz="1000">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1419225" algn="l"/>
                        </a:tabLst>
                      </a:pPr>
                      <a:r>
                        <a:rPr lang="sr-Latn-CS" sz="1000">
                          <a:effectLst/>
                        </a:rPr>
                        <a:t>12.2011/2012</a:t>
                      </a:r>
                      <a:endParaRPr lang="en-US" sz="1000">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1419225" algn="l"/>
                        </a:tabLst>
                      </a:pPr>
                      <a:r>
                        <a:rPr lang="sr-Latn-CS" sz="1000" dirty="0">
                          <a:effectLst/>
                        </a:rPr>
                        <a:t>01.2012/2013</a:t>
                      </a:r>
                      <a:endParaRPr lang="en-US" sz="1000" dirty="0">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1419225" algn="l"/>
                        </a:tabLst>
                      </a:pPr>
                      <a:r>
                        <a:rPr lang="sr-Latn-CS" sz="1000" dirty="0" smtClean="0">
                          <a:effectLst/>
                        </a:rPr>
                        <a:t>3.2012/2013</a:t>
                      </a:r>
                      <a:endParaRPr lang="en-US" sz="1000" dirty="0">
                        <a:effectLst/>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1419225" algn="l"/>
                        </a:tabLst>
                      </a:pPr>
                      <a:r>
                        <a:rPr lang="sr-Latn-CS" sz="1000" dirty="0" smtClean="0">
                          <a:effectLst/>
                        </a:rPr>
                        <a:t>5.2012/2013</a:t>
                      </a:r>
                      <a:endParaRPr lang="en-US" sz="1000" dirty="0">
                        <a:effectLst/>
                        <a:latin typeface="Calibri"/>
                        <a:ea typeface="Times New Roman"/>
                        <a:cs typeface="Times New Roman"/>
                      </a:endParaRPr>
                    </a:p>
                  </a:txBody>
                  <a:tcPr marL="68580" marR="68580" marT="0" marB="0"/>
                </a:tc>
              </a:tr>
              <a:tr h="219156">
                <a:tc>
                  <a:txBody>
                    <a:bodyPr/>
                    <a:lstStyle/>
                    <a:p>
                      <a:pPr marL="0" marR="0">
                        <a:lnSpc>
                          <a:spcPct val="115000"/>
                        </a:lnSpc>
                        <a:spcBef>
                          <a:spcPts val="0"/>
                        </a:spcBef>
                        <a:spcAft>
                          <a:spcPts val="0"/>
                        </a:spcAft>
                        <a:tabLst>
                          <a:tab pos="1419225" algn="l"/>
                        </a:tabLst>
                      </a:pPr>
                      <a:r>
                        <a:rPr lang="sr-Latn-CS" sz="1000">
                          <a:effectLst/>
                        </a:rPr>
                        <a:t>Dnevni konzum (MWh)</a:t>
                      </a:r>
                      <a:r>
                        <a:rPr lang="sr-Latn-CS" sz="1000" baseline="30000">
                          <a:effectLst/>
                        </a:rPr>
                        <a:t> [4]</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13313</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24414</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25042</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21098</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13054</a:t>
                      </a:r>
                      <a:endParaRPr lang="en-US" sz="1000">
                        <a:effectLst/>
                        <a:latin typeface="Calibri"/>
                        <a:ea typeface="Times New Roman"/>
                        <a:cs typeface="Times New Roman"/>
                      </a:endParaRPr>
                    </a:p>
                  </a:txBody>
                  <a:tcPr marL="68580" marR="68580" marT="0" marB="0"/>
                </a:tc>
              </a:tr>
              <a:tr h="293592">
                <a:tc>
                  <a:txBody>
                    <a:bodyPr/>
                    <a:lstStyle/>
                    <a:p>
                      <a:pPr marL="0" marR="0">
                        <a:lnSpc>
                          <a:spcPct val="115000"/>
                        </a:lnSpc>
                        <a:spcBef>
                          <a:spcPts val="0"/>
                        </a:spcBef>
                        <a:spcAft>
                          <a:spcPts val="0"/>
                        </a:spcAft>
                        <a:tabLst>
                          <a:tab pos="1419225" algn="l"/>
                        </a:tabLst>
                      </a:pPr>
                      <a:r>
                        <a:rPr lang="sr-Latn-CS" sz="1000">
                          <a:effectLst/>
                        </a:rPr>
                        <a:t>Bazni dnevni konzum bez preraspredelbe konzuma (MWh)</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13030</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23723</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24374</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20749</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12747</a:t>
                      </a:r>
                      <a:endParaRPr lang="en-US" sz="1000">
                        <a:effectLst/>
                        <a:latin typeface="Calibri"/>
                        <a:ea typeface="Times New Roman"/>
                        <a:cs typeface="Times New Roman"/>
                      </a:endParaRPr>
                    </a:p>
                  </a:txBody>
                  <a:tcPr marL="68580" marR="68580" marT="0" marB="0"/>
                </a:tc>
              </a:tr>
              <a:tr h="293592">
                <a:tc>
                  <a:txBody>
                    <a:bodyPr/>
                    <a:lstStyle/>
                    <a:p>
                      <a:pPr marL="0" marR="0">
                        <a:lnSpc>
                          <a:spcPct val="115000"/>
                        </a:lnSpc>
                        <a:spcBef>
                          <a:spcPts val="0"/>
                        </a:spcBef>
                        <a:spcAft>
                          <a:spcPts val="0"/>
                        </a:spcAft>
                        <a:tabLst>
                          <a:tab pos="1419225" algn="l"/>
                        </a:tabLst>
                      </a:pPr>
                      <a:r>
                        <a:rPr lang="sr-Latn-CS" sz="1000">
                          <a:effectLst/>
                        </a:rPr>
                        <a:t>Preraspredela konzuma pre i nakon 01.08.2012 (MWh)</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283</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691</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668</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349</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307</a:t>
                      </a:r>
                      <a:endParaRPr lang="en-US" sz="1000">
                        <a:effectLst/>
                        <a:latin typeface="Calibri"/>
                        <a:ea typeface="Times New Roman"/>
                        <a:cs typeface="Times New Roman"/>
                      </a:endParaRPr>
                    </a:p>
                  </a:txBody>
                  <a:tcPr marL="68580" marR="68580" marT="0" marB="0"/>
                </a:tc>
              </a:tr>
              <a:tr h="293592">
                <a:tc>
                  <a:txBody>
                    <a:bodyPr/>
                    <a:lstStyle/>
                    <a:p>
                      <a:pPr marL="0" marR="0">
                        <a:lnSpc>
                          <a:spcPct val="115000"/>
                        </a:lnSpc>
                        <a:spcBef>
                          <a:spcPts val="0"/>
                        </a:spcBef>
                        <a:spcAft>
                          <a:spcPts val="0"/>
                        </a:spcAft>
                        <a:tabLst>
                          <a:tab pos="1419225" algn="l"/>
                        </a:tabLst>
                      </a:pPr>
                      <a:r>
                        <a:rPr lang="sr-Latn-CS" sz="1000">
                          <a:effectLst/>
                        </a:rPr>
                        <a:t>Nabavna vrednost  razlike po reguliranoj ceni(40 eur/MWh)</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1000"/>
                        </a:spcAft>
                      </a:pPr>
                      <a:r>
                        <a:rPr lang="sr-Latn-CS" sz="1000">
                          <a:effectLst/>
                        </a:rPr>
                        <a:t>11320</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27640</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26692</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13960</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12280</a:t>
                      </a:r>
                      <a:endParaRPr lang="en-US" sz="1000">
                        <a:effectLst/>
                        <a:latin typeface="Calibri"/>
                        <a:ea typeface="Times New Roman"/>
                        <a:cs typeface="Times New Roman"/>
                      </a:endParaRPr>
                    </a:p>
                  </a:txBody>
                  <a:tcPr marL="68580" marR="68580" marT="0" marB="0"/>
                </a:tc>
              </a:tr>
              <a:tr h="293592">
                <a:tc>
                  <a:txBody>
                    <a:bodyPr/>
                    <a:lstStyle/>
                    <a:p>
                      <a:pPr marL="0" marR="0">
                        <a:lnSpc>
                          <a:spcPct val="115000"/>
                        </a:lnSpc>
                        <a:spcBef>
                          <a:spcPts val="0"/>
                        </a:spcBef>
                        <a:spcAft>
                          <a:spcPts val="0"/>
                        </a:spcAft>
                        <a:tabLst>
                          <a:tab pos="1419225" algn="l"/>
                        </a:tabLst>
                      </a:pPr>
                      <a:r>
                        <a:rPr lang="sr-Latn-CS" sz="1000" dirty="0">
                          <a:effectLst/>
                        </a:rPr>
                        <a:t>Nabavna vrednost  razlike pre 01.08.2012 na HUPX spot marketu u EUR</a:t>
                      </a:r>
                      <a:r>
                        <a:rPr lang="sr-Latn-CS" sz="1000" baseline="30000" dirty="0">
                          <a:effectLst/>
                        </a:rPr>
                        <a:t>[5]</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15683</a:t>
                      </a:r>
                      <a:endParaRPr lang="en-US" sz="1000" dirty="0">
                        <a:effectLst/>
                        <a:latin typeface="Calibri"/>
                        <a:ea typeface="Times New Roman"/>
                        <a:cs typeface="Times New Roman"/>
                      </a:endParaRPr>
                    </a:p>
                  </a:txBody>
                  <a:tcPr marL="68580" marR="68580" marT="0" marB="0">
                    <a:solidFill>
                      <a:schemeClr val="accent3">
                        <a:lumMod val="40000"/>
                        <a:lumOff val="60000"/>
                      </a:schemeClr>
                    </a:solidFill>
                  </a:tcPr>
                </a:tc>
                <a:tc>
                  <a:txBody>
                    <a:bodyPr/>
                    <a:lstStyle/>
                    <a:p>
                      <a:pPr marL="0" marR="0" algn="r">
                        <a:lnSpc>
                          <a:spcPct val="115000"/>
                        </a:lnSpc>
                        <a:spcBef>
                          <a:spcPts val="0"/>
                        </a:spcBef>
                        <a:spcAft>
                          <a:spcPts val="0"/>
                        </a:spcAft>
                        <a:tabLst>
                          <a:tab pos="1419225" algn="l"/>
                        </a:tabLst>
                      </a:pPr>
                      <a:r>
                        <a:rPr lang="sr-Latn-CS" sz="1000" dirty="0">
                          <a:effectLst/>
                        </a:rPr>
                        <a:t>30245</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53419</a:t>
                      </a:r>
                      <a:endParaRPr lang="en-US" sz="1000" dirty="0">
                        <a:effectLst/>
                        <a:latin typeface="Calibri"/>
                        <a:ea typeface="Times New Roman"/>
                        <a:cs typeface="Times New Roman"/>
                      </a:endParaRPr>
                    </a:p>
                  </a:txBody>
                  <a:tcPr marL="68580" marR="68580" marT="0" marB="0">
                    <a:solidFill>
                      <a:schemeClr val="accent5">
                        <a:lumMod val="40000"/>
                        <a:lumOff val="60000"/>
                      </a:schemeClr>
                    </a:solidFill>
                  </a:tcPr>
                </a:tc>
                <a:tc>
                  <a:txBody>
                    <a:bodyPr/>
                    <a:lstStyle/>
                    <a:p>
                      <a:pPr marL="0" marR="0" algn="r">
                        <a:lnSpc>
                          <a:spcPct val="115000"/>
                        </a:lnSpc>
                        <a:spcBef>
                          <a:spcPts val="0"/>
                        </a:spcBef>
                        <a:spcAft>
                          <a:spcPts val="0"/>
                        </a:spcAft>
                        <a:tabLst>
                          <a:tab pos="1419225" algn="l"/>
                        </a:tabLst>
                      </a:pPr>
                      <a:r>
                        <a:rPr lang="sr-Latn-CS" sz="1000" dirty="0">
                          <a:effectLst/>
                        </a:rPr>
                        <a:t>15988</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9073</a:t>
                      </a:r>
                      <a:endParaRPr lang="en-US" sz="1000" dirty="0">
                        <a:effectLst/>
                        <a:latin typeface="Calibri"/>
                        <a:ea typeface="Times New Roman"/>
                        <a:cs typeface="Times New Roman"/>
                      </a:endParaRPr>
                    </a:p>
                  </a:txBody>
                  <a:tcPr marL="68580" marR="68580" marT="0" marB="0"/>
                </a:tc>
              </a:tr>
              <a:tr h="293592">
                <a:tc>
                  <a:txBody>
                    <a:bodyPr/>
                    <a:lstStyle/>
                    <a:p>
                      <a:pPr marL="0" marR="0">
                        <a:lnSpc>
                          <a:spcPct val="115000"/>
                        </a:lnSpc>
                        <a:spcBef>
                          <a:spcPts val="0"/>
                        </a:spcBef>
                        <a:spcAft>
                          <a:spcPts val="0"/>
                        </a:spcAft>
                        <a:tabLst>
                          <a:tab pos="1419225" algn="l"/>
                        </a:tabLst>
                      </a:pPr>
                      <a:r>
                        <a:rPr lang="sr-Latn-CS" sz="1000">
                          <a:effectLst/>
                        </a:rPr>
                        <a:t>Nabavna vrednost  razlike nakon 01.08.2012 na HUPX spot marketu u EUR</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16600</a:t>
                      </a:r>
                      <a:endParaRPr lang="en-US" sz="1000" dirty="0">
                        <a:effectLst/>
                        <a:latin typeface="Calibri"/>
                        <a:ea typeface="Times New Roman"/>
                        <a:cs typeface="Times New Roman"/>
                      </a:endParaRPr>
                    </a:p>
                  </a:txBody>
                  <a:tcPr marL="68580" marR="68580" marT="0" marB="0">
                    <a:solidFill>
                      <a:schemeClr val="accent3">
                        <a:lumMod val="40000"/>
                        <a:lumOff val="60000"/>
                      </a:schemeClr>
                    </a:solidFill>
                  </a:tcPr>
                </a:tc>
                <a:tc>
                  <a:txBody>
                    <a:bodyPr/>
                    <a:lstStyle/>
                    <a:p>
                      <a:pPr marL="0" marR="0" algn="r">
                        <a:lnSpc>
                          <a:spcPct val="115000"/>
                        </a:lnSpc>
                        <a:spcBef>
                          <a:spcPts val="0"/>
                        </a:spcBef>
                        <a:spcAft>
                          <a:spcPts val="0"/>
                        </a:spcAft>
                        <a:tabLst>
                          <a:tab pos="1419225" algn="l"/>
                        </a:tabLst>
                      </a:pPr>
                      <a:r>
                        <a:rPr lang="sr-Latn-CS" sz="1000">
                          <a:effectLst/>
                        </a:rPr>
                        <a:t>22990</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26148</a:t>
                      </a:r>
                      <a:endParaRPr lang="en-US" sz="1000" dirty="0">
                        <a:effectLst/>
                        <a:latin typeface="Calibri"/>
                        <a:ea typeface="Times New Roman"/>
                        <a:cs typeface="Times New Roman"/>
                      </a:endParaRPr>
                    </a:p>
                  </a:txBody>
                  <a:tcPr marL="68580" marR="68580" marT="0" marB="0">
                    <a:solidFill>
                      <a:schemeClr val="accent5">
                        <a:lumMod val="40000"/>
                        <a:lumOff val="60000"/>
                      </a:schemeClr>
                    </a:solidFill>
                  </a:tcPr>
                </a:tc>
                <a:tc>
                  <a:txBody>
                    <a:bodyPr/>
                    <a:lstStyle/>
                    <a:p>
                      <a:pPr marL="0" marR="0" algn="r">
                        <a:lnSpc>
                          <a:spcPct val="115000"/>
                        </a:lnSpc>
                        <a:spcBef>
                          <a:spcPts val="0"/>
                        </a:spcBef>
                        <a:spcAft>
                          <a:spcPts val="0"/>
                        </a:spcAft>
                        <a:tabLst>
                          <a:tab pos="1419225" algn="l"/>
                        </a:tabLst>
                      </a:pPr>
                      <a:r>
                        <a:rPr lang="sr-Latn-CS" sz="1000" dirty="0">
                          <a:effectLst/>
                        </a:rPr>
                        <a:t>13118</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9850</a:t>
                      </a:r>
                      <a:endParaRPr lang="en-US" sz="1000" dirty="0">
                        <a:effectLst/>
                        <a:latin typeface="Calibri"/>
                        <a:ea typeface="Times New Roman"/>
                        <a:cs typeface="Times New Roman"/>
                      </a:endParaRPr>
                    </a:p>
                  </a:txBody>
                  <a:tcPr marL="68580" marR="68580" marT="0" marB="0"/>
                </a:tc>
              </a:tr>
              <a:tr h="293592">
                <a:tc>
                  <a:txBody>
                    <a:bodyPr/>
                    <a:lstStyle/>
                    <a:p>
                      <a:pPr marL="0" marR="0">
                        <a:lnSpc>
                          <a:spcPct val="115000"/>
                        </a:lnSpc>
                        <a:spcBef>
                          <a:spcPts val="0"/>
                        </a:spcBef>
                        <a:spcAft>
                          <a:spcPts val="0"/>
                        </a:spcAft>
                        <a:tabLst>
                          <a:tab pos="1419225" algn="l"/>
                        </a:tabLst>
                      </a:pPr>
                      <a:r>
                        <a:rPr lang="sr-Latn-CS" sz="1000">
                          <a:effectLst/>
                        </a:rPr>
                        <a:t>Prodajna vrednost razlike pre 01.08.2012 po reguliranoj ceni od 45.5 i 91 eur/MWh</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14606</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39617</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36509</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21740</a:t>
                      </a:r>
                      <a:endParaRPr lang="en-US" sz="1000" dirty="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15834</a:t>
                      </a:r>
                      <a:endParaRPr lang="en-US" sz="1000" dirty="0">
                        <a:effectLst/>
                        <a:latin typeface="Calibri"/>
                        <a:ea typeface="Times New Roman"/>
                        <a:cs typeface="Times New Roman"/>
                      </a:endParaRPr>
                    </a:p>
                  </a:txBody>
                  <a:tcPr marL="68580" marR="68580" marT="0" marB="0"/>
                </a:tc>
              </a:tr>
              <a:tr h="221921">
                <a:tc>
                  <a:txBody>
                    <a:bodyPr/>
                    <a:lstStyle/>
                    <a:p>
                      <a:pPr marL="0" marR="0">
                        <a:lnSpc>
                          <a:spcPct val="115000"/>
                        </a:lnSpc>
                        <a:spcBef>
                          <a:spcPts val="0"/>
                        </a:spcBef>
                        <a:spcAft>
                          <a:spcPts val="0"/>
                        </a:spcAft>
                        <a:tabLst>
                          <a:tab pos="1419225" algn="l"/>
                        </a:tabLst>
                      </a:pPr>
                      <a:r>
                        <a:rPr lang="sr-Latn-CS" sz="1000">
                          <a:effectLst/>
                        </a:rPr>
                        <a:t>Prodajna vrednost razlike nakon 01.08.2012 po reguliranoj ceni od 45.5 i 91 eur/MWh</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19062</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37409</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31432</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rPr>
                        <a:t>22145</a:t>
                      </a:r>
                      <a:endParaRPr lang="en-US" sz="1000">
                        <a:effectLst/>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rPr>
                        <a:t>19156</a:t>
                      </a:r>
                      <a:endParaRPr lang="en-US" sz="1000" dirty="0">
                        <a:effectLst/>
                        <a:latin typeface="Calibri"/>
                        <a:ea typeface="Times New Roman"/>
                        <a:cs typeface="Times New Roman"/>
                      </a:endParaRPr>
                    </a:p>
                  </a:txBody>
                  <a:tcPr marL="68580" marR="68580" marT="0" marB="0"/>
                </a:tc>
              </a:tr>
            </a:tbl>
          </a:graphicData>
        </a:graphic>
      </p:graphicFrame>
      <p:sp>
        <p:nvSpPr>
          <p:cNvPr id="3" name="Rectangle 1"/>
          <p:cNvSpPr>
            <a:spLocks noChangeArrowheads="1"/>
          </p:cNvSpPr>
          <p:nvPr/>
        </p:nvSpPr>
        <p:spPr bwMode="auto">
          <a:xfrm>
            <a:off x="1223963" y="995218"/>
            <a:ext cx="3077061"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1419225" algn="l"/>
              </a:tabLst>
              <a:defRPr>
                <a:solidFill>
                  <a:schemeClr val="tx1"/>
                </a:solidFill>
                <a:latin typeface="Arial" pitchFamily="34" charset="0"/>
                <a:cs typeface="Arial" pitchFamily="34" charset="0"/>
              </a:defRPr>
            </a:lvl1pPr>
            <a:lvl2pPr fontAlgn="base">
              <a:spcBef>
                <a:spcPct val="0"/>
              </a:spcBef>
              <a:spcAft>
                <a:spcPct val="0"/>
              </a:spcAft>
              <a:tabLst>
                <a:tab pos="1419225" algn="l"/>
              </a:tabLst>
              <a:defRPr>
                <a:solidFill>
                  <a:schemeClr val="tx1"/>
                </a:solidFill>
                <a:latin typeface="Arial" pitchFamily="34" charset="0"/>
                <a:cs typeface="Arial" pitchFamily="34" charset="0"/>
              </a:defRPr>
            </a:lvl2pPr>
            <a:lvl3pPr fontAlgn="base">
              <a:spcBef>
                <a:spcPct val="0"/>
              </a:spcBef>
              <a:spcAft>
                <a:spcPct val="0"/>
              </a:spcAft>
              <a:tabLst>
                <a:tab pos="1419225" algn="l"/>
              </a:tabLst>
              <a:defRPr>
                <a:solidFill>
                  <a:schemeClr val="tx1"/>
                </a:solidFill>
                <a:latin typeface="Arial" pitchFamily="34" charset="0"/>
                <a:cs typeface="Arial" pitchFamily="34" charset="0"/>
              </a:defRPr>
            </a:lvl3pPr>
            <a:lvl4pPr fontAlgn="base">
              <a:spcBef>
                <a:spcPct val="0"/>
              </a:spcBef>
              <a:spcAft>
                <a:spcPct val="0"/>
              </a:spcAft>
              <a:tabLst>
                <a:tab pos="1419225" algn="l"/>
              </a:tabLst>
              <a:defRPr>
                <a:solidFill>
                  <a:schemeClr val="tx1"/>
                </a:solidFill>
                <a:latin typeface="Arial" pitchFamily="34" charset="0"/>
                <a:cs typeface="Arial" pitchFamily="34" charset="0"/>
              </a:defRPr>
            </a:lvl4pPr>
            <a:lvl5pPr fontAlgn="base">
              <a:spcBef>
                <a:spcPct val="0"/>
              </a:spcBef>
              <a:spcAft>
                <a:spcPct val="0"/>
              </a:spcAft>
              <a:tabLst>
                <a:tab pos="1419225" algn="l"/>
              </a:tabLst>
              <a:defRPr>
                <a:solidFill>
                  <a:schemeClr val="tx1"/>
                </a:solidFill>
                <a:latin typeface="Arial" pitchFamily="34" charset="0"/>
                <a:cs typeface="Arial" pitchFamily="34" charset="0"/>
              </a:defRPr>
            </a:lvl5pPr>
            <a:lvl6pPr fontAlgn="base">
              <a:spcBef>
                <a:spcPct val="0"/>
              </a:spcBef>
              <a:spcAft>
                <a:spcPct val="0"/>
              </a:spcAft>
              <a:tabLst>
                <a:tab pos="1419225" algn="l"/>
              </a:tabLst>
              <a:defRPr>
                <a:solidFill>
                  <a:schemeClr val="tx1"/>
                </a:solidFill>
                <a:latin typeface="Arial" pitchFamily="34" charset="0"/>
                <a:cs typeface="Arial" pitchFamily="34" charset="0"/>
              </a:defRPr>
            </a:lvl6pPr>
            <a:lvl7pPr fontAlgn="base">
              <a:spcBef>
                <a:spcPct val="0"/>
              </a:spcBef>
              <a:spcAft>
                <a:spcPct val="0"/>
              </a:spcAft>
              <a:tabLst>
                <a:tab pos="1419225" algn="l"/>
              </a:tabLst>
              <a:defRPr>
                <a:solidFill>
                  <a:schemeClr val="tx1"/>
                </a:solidFill>
                <a:latin typeface="Arial" pitchFamily="34" charset="0"/>
                <a:cs typeface="Arial" pitchFamily="34" charset="0"/>
              </a:defRPr>
            </a:lvl7pPr>
            <a:lvl8pPr fontAlgn="base">
              <a:spcBef>
                <a:spcPct val="0"/>
              </a:spcBef>
              <a:spcAft>
                <a:spcPct val="0"/>
              </a:spcAft>
              <a:tabLst>
                <a:tab pos="1419225" algn="l"/>
              </a:tabLst>
              <a:defRPr>
                <a:solidFill>
                  <a:schemeClr val="tx1"/>
                </a:solidFill>
                <a:latin typeface="Arial" pitchFamily="34" charset="0"/>
                <a:cs typeface="Arial" pitchFamily="34" charset="0"/>
              </a:defRPr>
            </a:lvl8pPr>
            <a:lvl9pPr fontAlgn="base">
              <a:spcBef>
                <a:spcPct val="0"/>
              </a:spcBef>
              <a:spcAft>
                <a:spcPct val="0"/>
              </a:spcAft>
              <a:tabLst>
                <a:tab pos="1419225" algn="l"/>
              </a:tabLst>
              <a:defRPr>
                <a:solidFill>
                  <a:schemeClr val="tx1"/>
                </a:solidFill>
                <a:latin typeface="Arial" pitchFamily="34" charset="0"/>
                <a:cs typeface="Arial" pitchFamily="34" charset="0"/>
              </a:defRPr>
            </a:lvl9pPr>
          </a:lstStyle>
          <a:p>
            <a:pPr marL="0" marR="0" lvl="0" indent="457200" algn="l" defTabSz="914400" rtl="0" eaLnBrk="1" fontAlgn="base" latinLnBrk="0" hangingPunct="1">
              <a:lnSpc>
                <a:spcPct val="100000"/>
              </a:lnSpc>
              <a:spcBef>
                <a:spcPct val="0"/>
              </a:spcBef>
              <a:spcAft>
                <a:spcPct val="0"/>
              </a:spcAft>
              <a:buClrTx/>
              <a:buSzTx/>
              <a:buFontTx/>
              <a:buNone/>
              <a:tabLst>
                <a:tab pos="1419225" algn="l"/>
              </a:tabLst>
            </a:pPr>
            <a:r>
              <a:rPr kumimoji="0" lang="sr-Latn-R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Tabela I. Konzum i cene el. energije</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1419225" algn="l"/>
              </a:tabLst>
            </a:pP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extLst>
              <p:ext uri="{D42A27DB-BD31-4B8C-83A1-F6EECF244321}">
                <p14:modId xmlns="" xmlns:p14="http://schemas.microsoft.com/office/powerpoint/2010/main" val="3492386322"/>
              </p:ext>
            </p:extLst>
          </p:nvPr>
        </p:nvGraphicFramePr>
        <p:xfrm>
          <a:off x="1043607" y="4695698"/>
          <a:ext cx="7056784" cy="1402080"/>
        </p:xfrm>
        <a:graphic>
          <a:graphicData uri="http://schemas.openxmlformats.org/drawingml/2006/table">
            <a:tbl>
              <a:tblPr firstRow="1" firstCol="1" bandRow="1">
                <a:tableStyleId>{5C22544A-7EE6-4342-B048-85BDC9FD1C3A}</a:tableStyleId>
              </a:tblPr>
              <a:tblGrid>
                <a:gridCol w="2376265"/>
                <a:gridCol w="936104"/>
                <a:gridCol w="936104"/>
                <a:gridCol w="906782"/>
                <a:gridCol w="915551"/>
                <a:gridCol w="985978"/>
              </a:tblGrid>
              <a:tr h="0">
                <a:tc>
                  <a:txBody>
                    <a:bodyPr/>
                    <a:lstStyle/>
                    <a:p>
                      <a:pPr marL="0" marR="0">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10.2011/2012</a:t>
                      </a:r>
                      <a:endParaRPr lang="en-US" sz="1000" dirty="0">
                        <a:effectLst/>
                        <a:latin typeface="Arial" panose="020B0604020202020204" pitchFamily="34" charset="0"/>
                        <a:cs typeface="Arial" panose="020B0604020202020204" pitchFamily="34" charset="0"/>
                      </a:endParaRPr>
                    </a:p>
                    <a:p>
                      <a:pPr marL="0" marR="0">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12.2011/2012</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01.2012/2013</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03.2012/2013</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05.2012/2013</a:t>
                      </a:r>
                      <a:endParaRPr lang="en-US" sz="1000">
                        <a:effectLst/>
                        <a:latin typeface="Arial" panose="020B0604020202020204" pitchFamily="34" charset="0"/>
                        <a:ea typeface="Times New Roman"/>
                        <a:cs typeface="Arial" panose="020B0604020202020204" pitchFamily="34" charset="0"/>
                      </a:endParaRPr>
                    </a:p>
                  </a:txBody>
                  <a:tcPr marL="68580" marR="68580" marT="0" marB="0"/>
                </a:tc>
              </a:tr>
              <a:tr h="0">
                <a:tc>
                  <a:txBody>
                    <a:bodyPr/>
                    <a:lstStyle/>
                    <a:p>
                      <a:pPr marL="0" marR="0">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Nabavna vrednost ukupne energije pre/nakon  01.08.2012 (EUR/dan)</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521280</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976560</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1001600</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843920</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522140</a:t>
                      </a:r>
                      <a:endParaRPr lang="en-US" sz="1000">
                        <a:effectLst/>
                        <a:latin typeface="Arial" panose="020B0604020202020204" pitchFamily="34" charset="0"/>
                        <a:ea typeface="Times New Roman"/>
                        <a:cs typeface="Arial" panose="020B0604020202020204" pitchFamily="34" charset="0"/>
                      </a:endParaRPr>
                    </a:p>
                  </a:txBody>
                  <a:tcPr marL="68580" marR="68580" marT="0" marB="0"/>
                </a:tc>
              </a:tr>
              <a:tr h="0">
                <a:tc>
                  <a:txBody>
                    <a:bodyPr/>
                    <a:lstStyle/>
                    <a:p>
                      <a:pPr marL="0" marR="0">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Prodajna vrednost pre 01.08.2012 (EUR/dan)</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972790</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1696650</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1735325</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1454817</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915142</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r>
              <a:tr h="0">
                <a:tc>
                  <a:txBody>
                    <a:bodyPr/>
                    <a:lstStyle/>
                    <a:p>
                      <a:pPr marL="0" marR="0">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Prodajna vrednost nakon 01.08.2012  (EUR/dan)</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1060232</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1838679</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1877896</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a:effectLst/>
                          <a:latin typeface="Arial" panose="020B0604020202020204" pitchFamily="34" charset="0"/>
                          <a:cs typeface="Arial" panose="020B0604020202020204" pitchFamily="34" charset="0"/>
                        </a:rPr>
                        <a:t>1586507</a:t>
                      </a:r>
                      <a:endParaRPr lang="en-US" sz="1000">
                        <a:effectLst/>
                        <a:latin typeface="Arial" panose="020B0604020202020204" pitchFamily="34" charset="0"/>
                        <a:ea typeface="Times New Roman"/>
                        <a:cs typeface="Arial" panose="020B0604020202020204" pitchFamily="34" charset="0"/>
                      </a:endParaRPr>
                    </a:p>
                  </a:txBody>
                  <a:tcPr marL="68580" marR="68580" marT="0" marB="0"/>
                </a:tc>
                <a:tc>
                  <a:txBody>
                    <a:bodyPr/>
                    <a:lstStyle/>
                    <a:p>
                      <a:pPr marL="0" marR="0" algn="r">
                        <a:lnSpc>
                          <a:spcPct val="115000"/>
                        </a:lnSpc>
                        <a:spcBef>
                          <a:spcPts val="0"/>
                        </a:spcBef>
                        <a:spcAft>
                          <a:spcPts val="0"/>
                        </a:spcAft>
                        <a:tabLst>
                          <a:tab pos="1419225" algn="l"/>
                        </a:tabLst>
                      </a:pPr>
                      <a:r>
                        <a:rPr lang="sr-Latn-CS" sz="1000" dirty="0">
                          <a:effectLst/>
                          <a:latin typeface="Arial" panose="020B0604020202020204" pitchFamily="34" charset="0"/>
                          <a:cs typeface="Arial" panose="020B0604020202020204" pitchFamily="34" charset="0"/>
                        </a:rPr>
                        <a:t>1000040</a:t>
                      </a:r>
                      <a:endParaRPr lang="en-US" sz="1000" dirty="0">
                        <a:effectLst/>
                        <a:latin typeface="Arial" panose="020B0604020202020204" pitchFamily="34" charset="0"/>
                        <a:ea typeface="Times New Roman"/>
                        <a:cs typeface="Arial" panose="020B0604020202020204" pitchFamily="34" charset="0"/>
                      </a:endParaRPr>
                    </a:p>
                  </a:txBody>
                  <a:tcPr marL="68580" marR="68580" marT="0" marB="0"/>
                </a:tc>
              </a:tr>
            </a:tbl>
          </a:graphicData>
        </a:graphic>
      </p:graphicFrame>
      <p:sp>
        <p:nvSpPr>
          <p:cNvPr id="9" name="Rectangle 2"/>
          <p:cNvSpPr>
            <a:spLocks noChangeArrowheads="1"/>
          </p:cNvSpPr>
          <p:nvPr/>
        </p:nvSpPr>
        <p:spPr bwMode="auto">
          <a:xfrm>
            <a:off x="1190783" y="4437112"/>
            <a:ext cx="7056783" cy="5539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419225" algn="l"/>
              </a:tabLst>
              <a:defRPr>
                <a:solidFill>
                  <a:schemeClr val="tx1"/>
                </a:solidFill>
                <a:latin typeface="Arial" pitchFamily="34" charset="0"/>
                <a:cs typeface="Arial" pitchFamily="34" charset="0"/>
              </a:defRPr>
            </a:lvl1pPr>
            <a:lvl2pPr fontAlgn="base">
              <a:spcBef>
                <a:spcPct val="0"/>
              </a:spcBef>
              <a:spcAft>
                <a:spcPct val="0"/>
              </a:spcAft>
              <a:tabLst>
                <a:tab pos="1419225" algn="l"/>
              </a:tabLst>
              <a:defRPr>
                <a:solidFill>
                  <a:schemeClr val="tx1"/>
                </a:solidFill>
                <a:latin typeface="Arial" pitchFamily="34" charset="0"/>
                <a:cs typeface="Arial" pitchFamily="34" charset="0"/>
              </a:defRPr>
            </a:lvl2pPr>
            <a:lvl3pPr fontAlgn="base">
              <a:spcBef>
                <a:spcPct val="0"/>
              </a:spcBef>
              <a:spcAft>
                <a:spcPct val="0"/>
              </a:spcAft>
              <a:tabLst>
                <a:tab pos="1419225" algn="l"/>
              </a:tabLst>
              <a:defRPr>
                <a:solidFill>
                  <a:schemeClr val="tx1"/>
                </a:solidFill>
                <a:latin typeface="Arial" pitchFamily="34" charset="0"/>
                <a:cs typeface="Arial" pitchFamily="34" charset="0"/>
              </a:defRPr>
            </a:lvl3pPr>
            <a:lvl4pPr fontAlgn="base">
              <a:spcBef>
                <a:spcPct val="0"/>
              </a:spcBef>
              <a:spcAft>
                <a:spcPct val="0"/>
              </a:spcAft>
              <a:tabLst>
                <a:tab pos="1419225" algn="l"/>
              </a:tabLst>
              <a:defRPr>
                <a:solidFill>
                  <a:schemeClr val="tx1"/>
                </a:solidFill>
                <a:latin typeface="Arial" pitchFamily="34" charset="0"/>
                <a:cs typeface="Arial" pitchFamily="34" charset="0"/>
              </a:defRPr>
            </a:lvl4pPr>
            <a:lvl5pPr fontAlgn="base">
              <a:spcBef>
                <a:spcPct val="0"/>
              </a:spcBef>
              <a:spcAft>
                <a:spcPct val="0"/>
              </a:spcAft>
              <a:tabLst>
                <a:tab pos="1419225" algn="l"/>
              </a:tabLst>
              <a:defRPr>
                <a:solidFill>
                  <a:schemeClr val="tx1"/>
                </a:solidFill>
                <a:latin typeface="Arial" pitchFamily="34" charset="0"/>
                <a:cs typeface="Arial" pitchFamily="34" charset="0"/>
              </a:defRPr>
            </a:lvl5pPr>
            <a:lvl6pPr fontAlgn="base">
              <a:spcBef>
                <a:spcPct val="0"/>
              </a:spcBef>
              <a:spcAft>
                <a:spcPct val="0"/>
              </a:spcAft>
              <a:tabLst>
                <a:tab pos="1419225" algn="l"/>
              </a:tabLst>
              <a:defRPr>
                <a:solidFill>
                  <a:schemeClr val="tx1"/>
                </a:solidFill>
                <a:latin typeface="Arial" pitchFamily="34" charset="0"/>
                <a:cs typeface="Arial" pitchFamily="34" charset="0"/>
              </a:defRPr>
            </a:lvl6pPr>
            <a:lvl7pPr fontAlgn="base">
              <a:spcBef>
                <a:spcPct val="0"/>
              </a:spcBef>
              <a:spcAft>
                <a:spcPct val="0"/>
              </a:spcAft>
              <a:tabLst>
                <a:tab pos="1419225" algn="l"/>
              </a:tabLst>
              <a:defRPr>
                <a:solidFill>
                  <a:schemeClr val="tx1"/>
                </a:solidFill>
                <a:latin typeface="Arial" pitchFamily="34" charset="0"/>
                <a:cs typeface="Arial" pitchFamily="34" charset="0"/>
              </a:defRPr>
            </a:lvl7pPr>
            <a:lvl8pPr fontAlgn="base">
              <a:spcBef>
                <a:spcPct val="0"/>
              </a:spcBef>
              <a:spcAft>
                <a:spcPct val="0"/>
              </a:spcAft>
              <a:tabLst>
                <a:tab pos="1419225" algn="l"/>
              </a:tabLst>
              <a:defRPr>
                <a:solidFill>
                  <a:schemeClr val="tx1"/>
                </a:solidFill>
                <a:latin typeface="Arial" pitchFamily="34" charset="0"/>
                <a:cs typeface="Arial" pitchFamily="34" charset="0"/>
              </a:defRPr>
            </a:lvl8pPr>
            <a:lvl9pPr fontAlgn="base">
              <a:spcBef>
                <a:spcPct val="0"/>
              </a:spcBef>
              <a:spcAft>
                <a:spcPct val="0"/>
              </a:spcAft>
              <a:tabLst>
                <a:tab pos="1419225"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1419225" algn="l"/>
              </a:tabLst>
            </a:pPr>
            <a:r>
              <a:rPr kumimoji="0" lang="sr-Latn-R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Tabela II.Nabavna i  prodajna vrednost ukupne dnevne energije pre i nakon 01.08.2012 godine</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19225" algn="l"/>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28894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a:xfrm>
            <a:off x="1714500" y="214313"/>
            <a:ext cx="5807075" cy="788987"/>
          </a:xfrm>
          <a:prstGeom prst="rect">
            <a:avLst/>
          </a:prstGeom>
        </p:spPr>
      </p:pic>
      <p:pic>
        <p:nvPicPr>
          <p:cNvPr id="1026" name="Picture 4"/>
          <p:cNvPicPr>
            <a:picLocks noChangeAspect="1" noChangeArrowheads="1"/>
          </p:cNvPicPr>
          <p:nvPr/>
        </p:nvPicPr>
        <p:blipFill>
          <a:blip r:embed="rId3" cstate="print"/>
          <a:srcRect/>
          <a:stretch>
            <a:fillRect/>
          </a:stretch>
        </p:blipFill>
        <p:spPr bwMode="auto">
          <a:xfrm>
            <a:off x="0" y="5956300"/>
            <a:ext cx="1223963" cy="9017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6669360"/>
            <a:ext cx="697578" cy="72008"/>
          </a:xfrm>
          <a:prstGeom prst="rect">
            <a:avLst/>
          </a:prstGeom>
          <a:noFill/>
          <a:ln w="9525">
            <a:noFill/>
            <a:miter lim="800000"/>
            <a:headEnd/>
            <a:tailEnd/>
          </a:ln>
        </p:spPr>
      </p:pic>
      <p:sp>
        <p:nvSpPr>
          <p:cNvPr id="7" name="Rectangle 6"/>
          <p:cNvSpPr/>
          <p:nvPr/>
        </p:nvSpPr>
        <p:spPr>
          <a:xfrm>
            <a:off x="2411760" y="6093296"/>
            <a:ext cx="4572000" cy="646331"/>
          </a:xfrm>
          <a:prstGeom prst="rect">
            <a:avLst/>
          </a:prstGeom>
        </p:spPr>
        <p:txBody>
          <a:bodyPr>
            <a:spAutoFit/>
          </a:bodyPr>
          <a:lstStyle/>
          <a:p>
            <a:r>
              <a:rPr lang="en-US" b="1" dirty="0"/>
              <a:t>IV SAVJETOVANJE CG KO CIGRE</a:t>
            </a:r>
            <a:br>
              <a:rPr lang="en-US" b="1" dirty="0"/>
            </a:br>
            <a:r>
              <a:rPr lang="en-US" b="1" dirty="0" err="1"/>
              <a:t>Herceg</a:t>
            </a:r>
            <a:r>
              <a:rPr lang="en-US" b="1" dirty="0"/>
              <a:t> Novi, 11. - </a:t>
            </a:r>
            <a:r>
              <a:rPr lang="en-US" b="1" dirty="0" smtClean="0"/>
              <a:t>14.05.2015</a:t>
            </a:r>
            <a:endParaRPr lang="en-US" b="1" dirty="0"/>
          </a:p>
        </p:txBody>
      </p:sp>
      <p:sp>
        <p:nvSpPr>
          <p:cNvPr id="6" name="Rectangle 4"/>
          <p:cNvSpPr>
            <a:spLocks noChangeArrowheads="1"/>
          </p:cNvSpPr>
          <p:nvPr/>
        </p:nvSpPr>
        <p:spPr bwMode="auto">
          <a:xfrm>
            <a:off x="0" y="232410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p:cNvSpPr/>
          <p:nvPr/>
        </p:nvSpPr>
        <p:spPr>
          <a:xfrm>
            <a:off x="827584" y="908720"/>
            <a:ext cx="7632848" cy="1415772"/>
          </a:xfrm>
          <a:prstGeom prst="rect">
            <a:avLst/>
          </a:prstGeom>
        </p:spPr>
        <p:txBody>
          <a:bodyPr wrap="square">
            <a:spAutoFit/>
          </a:bodyPr>
          <a:lstStyle/>
          <a:p>
            <a:pPr algn="ctr"/>
            <a:r>
              <a:rPr lang="sr-Latn-CS" b="1" dirty="0">
                <a:latin typeface="Arial" panose="020B0604020202020204" pitchFamily="34" charset="0"/>
                <a:cs typeface="Arial" panose="020B0604020202020204" pitchFamily="34" charset="0"/>
              </a:rPr>
              <a:t>Cena nabavke električne energije </a:t>
            </a:r>
            <a:endParaRPr lang="en-US" dirty="0">
              <a:latin typeface="Arial" panose="020B0604020202020204" pitchFamily="34" charset="0"/>
              <a:cs typeface="Arial" panose="020B0604020202020204" pitchFamily="34" charset="0"/>
            </a:endParaRPr>
          </a:p>
          <a:p>
            <a:r>
              <a:rPr lang="sr-Latn-CS" dirty="0"/>
              <a:t> </a:t>
            </a:r>
            <a:endParaRPr lang="en-US" dirty="0"/>
          </a:p>
          <a:p>
            <a:r>
              <a:rPr lang="en-US" dirty="0"/>
              <a:t> </a:t>
            </a:r>
            <a:r>
              <a:rPr lang="en-US" dirty="0" smtClean="0"/>
              <a:t>     </a:t>
            </a:r>
            <a:r>
              <a:rPr lang="sr-Latn-CS" sz="1600" dirty="0" smtClean="0">
                <a:latin typeface="Arial" panose="020B0604020202020204" pitchFamily="34" charset="0"/>
                <a:cs typeface="Arial" panose="020B0604020202020204" pitchFamily="34" charset="0"/>
              </a:rPr>
              <a:t>Zbog </a:t>
            </a:r>
            <a:r>
              <a:rPr lang="sr-Latn-CS" sz="1600" dirty="0">
                <a:latin typeface="Arial" panose="020B0604020202020204" pitchFamily="34" charset="0"/>
                <a:cs typeface="Arial" panose="020B0604020202020204" pitchFamily="34" charset="0"/>
              </a:rPr>
              <a:t>regulirane nabavne vrednosti električne energije za tarifne potrošače (koja u proseku za 2011-2013 godinu iznosi 40 MWh</a:t>
            </a:r>
            <a:r>
              <a:rPr lang="en-US" sz="1600" dirty="0">
                <a:latin typeface="Arial" panose="020B0604020202020204" pitchFamily="34" charset="0"/>
                <a:cs typeface="Arial" panose="020B0604020202020204" pitchFamily="34" charset="0"/>
              </a:rPr>
              <a:t>/</a:t>
            </a:r>
            <a:r>
              <a:rPr lang="sr-Latn-ME" sz="1600" dirty="0">
                <a:latin typeface="Arial" panose="020B0604020202020204" pitchFamily="34" charset="0"/>
                <a:cs typeface="Arial" panose="020B0604020202020204" pitchFamily="34" charset="0"/>
              </a:rPr>
              <a:t>eur) nabavna vrednost energije pre i nakon promene ostaje ista (Tabela II).</a:t>
            </a:r>
            <a:endParaRPr lang="en-US" sz="1600" dirty="0">
              <a:latin typeface="Arial" panose="020B0604020202020204" pitchFamily="34" charset="0"/>
              <a:cs typeface="Arial" panose="020B0604020202020204" pitchFamily="34" charset="0"/>
            </a:endParaRPr>
          </a:p>
        </p:txBody>
      </p:sp>
      <p:sp>
        <p:nvSpPr>
          <p:cNvPr id="8" name="Rectangle 7"/>
          <p:cNvSpPr/>
          <p:nvPr/>
        </p:nvSpPr>
        <p:spPr>
          <a:xfrm>
            <a:off x="899592" y="2552700"/>
            <a:ext cx="7560840" cy="1877437"/>
          </a:xfrm>
          <a:prstGeom prst="rect">
            <a:avLst/>
          </a:prstGeom>
        </p:spPr>
        <p:txBody>
          <a:bodyPr wrap="square">
            <a:spAutoFit/>
          </a:bodyPr>
          <a:lstStyle/>
          <a:p>
            <a:pPr algn="ctr"/>
            <a:r>
              <a:rPr lang="sr-Latn-CS" b="1" dirty="0">
                <a:latin typeface="Arial" panose="020B0604020202020204" pitchFamily="34" charset="0"/>
                <a:cs typeface="Arial" panose="020B0604020202020204" pitchFamily="34" charset="0"/>
              </a:rPr>
              <a:t>Prodajna vrednost električne energije</a:t>
            </a:r>
            <a:endParaRPr lang="en-US" dirty="0">
              <a:latin typeface="Arial" panose="020B0604020202020204" pitchFamily="34" charset="0"/>
              <a:cs typeface="Arial" panose="020B0604020202020204" pitchFamily="34" charset="0"/>
            </a:endParaRPr>
          </a:p>
          <a:p>
            <a:r>
              <a:rPr lang="sr-Latn-CS" b="1" dirty="0"/>
              <a:t> </a:t>
            </a:r>
            <a:endParaRPr lang="en-US" dirty="0"/>
          </a:p>
          <a:p>
            <a:r>
              <a:rPr lang="en-US" sz="1600" dirty="0" smtClean="0">
                <a:latin typeface="Arial" panose="020B0604020202020204" pitchFamily="34" charset="0"/>
                <a:cs typeface="Arial" panose="020B0604020202020204" pitchFamily="34" charset="0"/>
              </a:rPr>
              <a:t>     </a:t>
            </a:r>
            <a:r>
              <a:rPr lang="sr-Latn-CS" sz="1600" dirty="0" smtClean="0">
                <a:latin typeface="Arial" panose="020B0604020202020204" pitchFamily="34" charset="0"/>
                <a:cs typeface="Arial" panose="020B0604020202020204" pitchFamily="34" charset="0"/>
              </a:rPr>
              <a:t>Kod </a:t>
            </a:r>
            <a:r>
              <a:rPr lang="sr-Latn-CS" sz="1600" dirty="0">
                <a:latin typeface="Arial" panose="020B0604020202020204" pitchFamily="34" charset="0"/>
                <a:cs typeface="Arial" panose="020B0604020202020204" pitchFamily="34" charset="0"/>
              </a:rPr>
              <a:t>prodajne vrednosti el. energije za tarifne potrošače (prosečna cena za 2011-2013 iznosi 45,5 eur</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MWh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za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nisku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91 </a:t>
            </a:r>
            <a:r>
              <a:rPr lang="en-US" sz="1600" dirty="0" err="1">
                <a:latin typeface="Arial" panose="020B0604020202020204" pitchFamily="34" charset="0"/>
                <a:cs typeface="Arial" panose="020B0604020202020204" pitchFamily="34" charset="0"/>
              </a:rPr>
              <a:t>eur</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MWh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za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visoku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tarifu</a:t>
            </a:r>
            <a:r>
              <a:rPr lang="sr-Latn-CS" sz="1600" baseline="30000" dirty="0">
                <a:latin typeface="Arial" panose="020B0604020202020204" pitchFamily="34" charset="0"/>
                <a:cs typeface="Arial" panose="020B0604020202020204" pitchFamily="34" charset="0"/>
              </a:rPr>
              <a:t>[6]</a:t>
            </a:r>
            <a:r>
              <a:rPr lang="en-US" sz="1600" dirty="0">
                <a:latin typeface="Arial" panose="020B0604020202020204" pitchFamily="34" charset="0"/>
                <a:cs typeface="Arial" panose="020B0604020202020204" pitchFamily="34" charset="0"/>
              </a:rPr>
              <a:t>)</a:t>
            </a:r>
            <a:r>
              <a:rPr lang="sr-Latn-CS" sz="1600" dirty="0">
                <a:latin typeface="Arial" panose="020B0604020202020204" pitchFamily="34" charset="0"/>
                <a:cs typeface="Arial" panose="020B0604020202020204" pitchFamily="34" charset="0"/>
              </a:rPr>
              <a:t> dolazi do promene vrednosti el.energie za period pre</a:t>
            </a:r>
            <a:r>
              <a:rPr lang="en-US" sz="1600" dirty="0">
                <a:latin typeface="Arial" panose="020B0604020202020204" pitchFamily="34" charset="0"/>
                <a:cs typeface="Arial" panose="020B0604020202020204" pitchFamily="34" charset="0"/>
              </a:rPr>
              <a:t>/</a:t>
            </a:r>
            <a:r>
              <a:rPr lang="sr-Latn-ME" sz="1600" dirty="0">
                <a:latin typeface="Arial" panose="020B0604020202020204" pitchFamily="34" charset="0"/>
                <a:cs typeface="Arial" panose="020B0604020202020204" pitchFamily="34" charset="0"/>
              </a:rPr>
              <a:t>nakon izmene tarifnog sistema. Iz Tabele II se može videti da su se prihodi od prodaje tarifnim kupcima povečali za otprilike 7 do 9 procenata za istu količinu el. energije.</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750524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1152</TotalTime>
  <Words>848</Words>
  <Application>Microsoft Office PowerPoint</Application>
  <PresentationFormat>On-screen Show (4:3)</PresentationFormat>
  <Paragraphs>143</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Slide</vt:lpstr>
      <vt:lpstr>UTICAJ IZMENJENOG DISTRIBUTIVNOG TARIFNOG SISTEMA OD AUGUSTA 2012 GODINE NA RAD ELEKTROENERGETSKOG SISTEMA REPUBLIKE MAKEDONIJE </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LIBERALIZACIJA TRŽIŠTA ELEKTRIČNE ENERGIJE U MAKEDONIJI I ULOGA OPERATORA PRENOSNOG SISTEMA U TAJ PROCES</dc:title>
  <dc:creator>spasep</dc:creator>
  <cp:lastModifiedBy>ivko eden</cp:lastModifiedBy>
  <cp:revision>69</cp:revision>
  <dcterms:created xsi:type="dcterms:W3CDTF">2013-02-27T12:54:40Z</dcterms:created>
  <dcterms:modified xsi:type="dcterms:W3CDTF">2015-05-12T06:29:51Z</dcterms:modified>
</cp:coreProperties>
</file>